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291268-EF35-4F48-9840-B5FCF27349ED}">
          <p14:sldIdLst>
            <p14:sldId id="256"/>
            <p14:sldId id="257"/>
            <p14:sldId id="258"/>
            <p14:sldId id="259"/>
            <p14:sldId id="260"/>
            <p14:sldId id="261"/>
            <p14:sldId id="262"/>
            <p14:sldId id="263"/>
            <p14:sldId id="264"/>
            <p14:sldId id="265"/>
            <p14:sldId id="266"/>
            <p14:sldId id="267"/>
            <p14:sldId id="268"/>
            <p14:sldId id="270"/>
            <p14:sldId id="271"/>
            <p14:sldId id="273"/>
            <p14:sldId id="274"/>
            <p14:sldId id="275"/>
            <p14:sldId id="276"/>
            <p14:sldId id="277"/>
            <p14:sldId id="278"/>
            <p14:sldId id="279"/>
            <p14:sldId id="280"/>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712030-EFC9-18D8-14CA-F4C1AA91ED26}" v="1" dt="2025-09-24T15:42:03.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Hoffman" userId="S::matthew.hoffman@nteuchapter66.org::2437c4dc-0b29-4997-9ac2-b5ce5fac96bc" providerId="AD" clId="Web-{E6712030-EFC9-18D8-14CA-F4C1AA91ED26}"/>
    <pc:docChg chg="modSld">
      <pc:chgData name="Matthew Hoffman" userId="S::matthew.hoffman@nteuchapter66.org::2437c4dc-0b29-4997-9ac2-b5ce5fac96bc" providerId="AD" clId="Web-{E6712030-EFC9-18D8-14CA-F4C1AA91ED26}" dt="2025-09-24T15:42:03.308" v="0" actId="20577"/>
      <pc:docMkLst>
        <pc:docMk/>
      </pc:docMkLst>
      <pc:sldChg chg="modSp">
        <pc:chgData name="Matthew Hoffman" userId="S::matthew.hoffman@nteuchapter66.org::2437c4dc-0b29-4997-9ac2-b5ce5fac96bc" providerId="AD" clId="Web-{E6712030-EFC9-18D8-14CA-F4C1AA91ED26}" dt="2025-09-24T15:42:03.308" v="0" actId="20577"/>
        <pc:sldMkLst>
          <pc:docMk/>
          <pc:sldMk cId="2041825349" sldId="275"/>
        </pc:sldMkLst>
        <pc:spChg chg="mod">
          <ac:chgData name="Matthew Hoffman" userId="S::matthew.hoffman@nteuchapter66.org::2437c4dc-0b29-4997-9ac2-b5ce5fac96bc" providerId="AD" clId="Web-{E6712030-EFC9-18D8-14CA-F4C1AA91ED26}" dt="2025-09-24T15:42:03.308" v="0" actId="20577"/>
          <ac:spMkLst>
            <pc:docMk/>
            <pc:sldMk cId="2041825349" sldId="275"/>
            <ac:spMk id="4" creationId="{89FB9052-1ADA-5692-8EAA-4B4D25FABB38}"/>
          </ac:spMkLst>
        </pc:spChg>
      </pc:sldChg>
    </pc:docChg>
  </pc:docChgLst>
  <pc:docChgLst>
    <pc:chgData name="Matthew Hoffman" userId="S::matthew.hoffman@nteuchapter66.org::2437c4dc-0b29-4997-9ac2-b5ce5fac96bc" providerId="AD" clId="Web-{72A446C6-09FB-E2CB-E330-6C3D6085FF9A}"/>
    <pc:docChg chg="modSld">
      <pc:chgData name="Matthew Hoffman" userId="S::matthew.hoffman@nteuchapter66.org::2437c4dc-0b29-4997-9ac2-b5ce5fac96bc" providerId="AD" clId="Web-{72A446C6-09FB-E2CB-E330-6C3D6085FF9A}" dt="2025-09-19T13:37:25.224" v="5"/>
      <pc:docMkLst>
        <pc:docMk/>
      </pc:docMkLst>
      <pc:sldChg chg="modSp">
        <pc:chgData name="Matthew Hoffman" userId="S::matthew.hoffman@nteuchapter66.org::2437c4dc-0b29-4997-9ac2-b5ce5fac96bc" providerId="AD" clId="Web-{72A446C6-09FB-E2CB-E330-6C3D6085FF9A}" dt="2025-09-19T13:37:25.224" v="5"/>
        <pc:sldMkLst>
          <pc:docMk/>
          <pc:sldMk cId="109857222" sldId="256"/>
        </pc:sldMkLst>
        <pc:spChg chg="mod modVis">
          <ac:chgData name="Matthew Hoffman" userId="S::matthew.hoffman@nteuchapter66.org::2437c4dc-0b29-4997-9ac2-b5ce5fac96bc" providerId="AD" clId="Web-{72A446C6-09FB-E2CB-E330-6C3D6085FF9A}" dt="2025-09-19T13:37:25.224" v="5"/>
          <ac:spMkLst>
            <pc:docMk/>
            <pc:sldMk cId="109857222" sldId="256"/>
            <ac:spMk id="2" creationId="{00000000-0000-0000-0000-000000000000}"/>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0C26422-3900-499F-8F42-1EDF609F51FC}" type="doc">
      <dgm:prSet loTypeId="urn:microsoft.com/office/officeart/2018/2/layout/IconVerticalSolidList" loCatId="icon" qsTypeId="urn:microsoft.com/office/officeart/2005/8/quickstyle/simple1" qsCatId="simple" csTypeId="urn:microsoft.com/office/officeart/2005/8/colors/accent1_3" csCatId="accent1" phldr="1"/>
      <dgm:spPr/>
      <dgm:t>
        <a:bodyPr/>
        <a:lstStyle/>
        <a:p>
          <a:endParaRPr lang="en-US"/>
        </a:p>
      </dgm:t>
    </dgm:pt>
    <dgm:pt modelId="{2AB279B7-7583-4E44-B2A3-CE6B9127DF9A}">
      <dgm:prSet/>
      <dgm:spPr/>
      <dgm:t>
        <a:bodyPr/>
        <a:lstStyle/>
        <a:p>
          <a:pPr>
            <a:lnSpc>
              <a:spcPct val="100000"/>
            </a:lnSpc>
          </a:pPr>
          <a:r>
            <a:rPr lang="en-US" b="1"/>
            <a:t>Maintains Trust</a:t>
          </a:r>
          <a:r>
            <a:rPr lang="en-US"/>
            <a:t> – Even when the outcome isn’t favorable, members are more likely to respect honesty and professionalism.</a:t>
          </a:r>
        </a:p>
      </dgm:t>
    </dgm:pt>
    <dgm:pt modelId="{3AD89841-5CEF-453F-9676-CA54AC87E0B2}" type="parTrans" cxnId="{BE20ADDD-6862-444D-A0A9-75AE2A745D2C}">
      <dgm:prSet/>
      <dgm:spPr/>
      <dgm:t>
        <a:bodyPr/>
        <a:lstStyle/>
        <a:p>
          <a:endParaRPr lang="en-US"/>
        </a:p>
      </dgm:t>
    </dgm:pt>
    <dgm:pt modelId="{69FD4265-2A19-4A6A-B8A7-D519B7BC1B21}" type="sibTrans" cxnId="{BE20ADDD-6862-444D-A0A9-75AE2A745D2C}">
      <dgm:prSet/>
      <dgm:spPr/>
      <dgm:t>
        <a:bodyPr/>
        <a:lstStyle/>
        <a:p>
          <a:endParaRPr lang="en-US"/>
        </a:p>
      </dgm:t>
    </dgm:pt>
    <dgm:pt modelId="{25ABAE66-D5CC-41CB-B9A3-8DE9EFFD5B46}">
      <dgm:prSet/>
      <dgm:spPr/>
      <dgm:t>
        <a:bodyPr/>
        <a:lstStyle/>
        <a:p>
          <a:pPr>
            <a:lnSpc>
              <a:spcPct val="100000"/>
            </a:lnSpc>
          </a:pPr>
          <a:r>
            <a:rPr lang="en-US" b="1"/>
            <a:t>Protects Union Reputation</a:t>
          </a:r>
          <a:r>
            <a:rPr lang="en-US"/>
            <a:t> – Poor delivery can make it seem like the union doesn’t care or isn’t effective.</a:t>
          </a:r>
        </a:p>
      </dgm:t>
    </dgm:pt>
    <dgm:pt modelId="{7A05EC49-57BB-4BC3-B151-CF43CD0F46E6}" type="parTrans" cxnId="{919FC6FD-58F6-442F-8BA9-6DD6AB37A3E5}">
      <dgm:prSet/>
      <dgm:spPr/>
      <dgm:t>
        <a:bodyPr/>
        <a:lstStyle/>
        <a:p>
          <a:endParaRPr lang="en-US"/>
        </a:p>
      </dgm:t>
    </dgm:pt>
    <dgm:pt modelId="{73587D38-DC26-492E-B190-4EB902E755B2}" type="sibTrans" cxnId="{919FC6FD-58F6-442F-8BA9-6DD6AB37A3E5}">
      <dgm:prSet/>
      <dgm:spPr/>
      <dgm:t>
        <a:bodyPr/>
        <a:lstStyle/>
        <a:p>
          <a:endParaRPr lang="en-US"/>
        </a:p>
      </dgm:t>
    </dgm:pt>
    <dgm:pt modelId="{C457854D-DB2D-47CE-BC34-03C30B763DF4}">
      <dgm:prSet/>
      <dgm:spPr/>
      <dgm:t>
        <a:bodyPr/>
        <a:lstStyle/>
        <a:p>
          <a:pPr>
            <a:lnSpc>
              <a:spcPct val="100000"/>
            </a:lnSpc>
          </a:pPr>
          <a:r>
            <a:rPr lang="en-US" b="1"/>
            <a:t>Reduces Conflict</a:t>
          </a:r>
          <a:r>
            <a:rPr lang="en-US"/>
            <a:t> – Clear, respectful communication helps prevent anger from escalating.</a:t>
          </a:r>
        </a:p>
      </dgm:t>
    </dgm:pt>
    <dgm:pt modelId="{EEE4C670-8D18-4675-8B29-A62AD98A8860}" type="parTrans" cxnId="{ECD6B781-5A61-4D79-8D0A-99C9163C404F}">
      <dgm:prSet/>
      <dgm:spPr/>
      <dgm:t>
        <a:bodyPr/>
        <a:lstStyle/>
        <a:p>
          <a:endParaRPr lang="en-US"/>
        </a:p>
      </dgm:t>
    </dgm:pt>
    <dgm:pt modelId="{EEA80209-674D-441B-9546-A86BD01D2C5A}" type="sibTrans" cxnId="{ECD6B781-5A61-4D79-8D0A-99C9163C404F}">
      <dgm:prSet/>
      <dgm:spPr/>
      <dgm:t>
        <a:bodyPr/>
        <a:lstStyle/>
        <a:p>
          <a:endParaRPr lang="en-US"/>
        </a:p>
      </dgm:t>
    </dgm:pt>
    <dgm:pt modelId="{E3B5F3E0-8AA6-45A4-82E7-81A97360BB14}">
      <dgm:prSet/>
      <dgm:spPr/>
      <dgm:t>
        <a:bodyPr/>
        <a:lstStyle/>
        <a:p>
          <a:pPr>
            <a:lnSpc>
              <a:spcPct val="100000"/>
            </a:lnSpc>
          </a:pPr>
          <a:r>
            <a:rPr lang="en-US" b="1"/>
            <a:t>Encourages Future Engagement</a:t>
          </a:r>
          <a:r>
            <a:rPr lang="en-US"/>
            <a:t> – If the member feels heard and respected, they’re more likely to come to the union in the future.</a:t>
          </a:r>
        </a:p>
      </dgm:t>
    </dgm:pt>
    <dgm:pt modelId="{D66D23DF-64C9-4E8F-B8FE-2C62D17DEE15}" type="parTrans" cxnId="{CB7ABD7A-52D8-49C9-A5A3-9AEE4356822E}">
      <dgm:prSet/>
      <dgm:spPr/>
      <dgm:t>
        <a:bodyPr/>
        <a:lstStyle/>
        <a:p>
          <a:endParaRPr lang="en-US"/>
        </a:p>
      </dgm:t>
    </dgm:pt>
    <dgm:pt modelId="{721D571D-FE82-486D-85B7-49D470859481}" type="sibTrans" cxnId="{CB7ABD7A-52D8-49C9-A5A3-9AEE4356822E}">
      <dgm:prSet/>
      <dgm:spPr/>
      <dgm:t>
        <a:bodyPr/>
        <a:lstStyle/>
        <a:p>
          <a:endParaRPr lang="en-US"/>
        </a:p>
      </dgm:t>
    </dgm:pt>
    <dgm:pt modelId="{EAE8EB76-3526-4B07-BF58-1314ACD13050}">
      <dgm:prSet/>
      <dgm:spPr/>
      <dgm:t>
        <a:bodyPr/>
        <a:lstStyle/>
        <a:p>
          <a:pPr>
            <a:lnSpc>
              <a:spcPct val="100000"/>
            </a:lnSpc>
          </a:pPr>
          <a:r>
            <a:rPr lang="en-US" b="1"/>
            <a:t>Opens the Door to Alternative Support</a:t>
          </a:r>
          <a:r>
            <a:rPr lang="en-US"/>
            <a:t> – Sets the stage to pivot toward advice, resources, or preventative steps.</a:t>
          </a:r>
        </a:p>
      </dgm:t>
    </dgm:pt>
    <dgm:pt modelId="{1A403AB7-6314-48BB-9AEF-AD845DEE98BC}" type="parTrans" cxnId="{EF2C9E8D-2D9B-421E-9DC7-75F3111AA786}">
      <dgm:prSet/>
      <dgm:spPr/>
      <dgm:t>
        <a:bodyPr/>
        <a:lstStyle/>
        <a:p>
          <a:endParaRPr lang="en-US"/>
        </a:p>
      </dgm:t>
    </dgm:pt>
    <dgm:pt modelId="{1D2096D2-0E7B-4BE3-8981-7C85F4E1A8EB}" type="sibTrans" cxnId="{EF2C9E8D-2D9B-421E-9DC7-75F3111AA786}">
      <dgm:prSet/>
      <dgm:spPr/>
      <dgm:t>
        <a:bodyPr/>
        <a:lstStyle/>
        <a:p>
          <a:endParaRPr lang="en-US"/>
        </a:p>
      </dgm:t>
    </dgm:pt>
    <dgm:pt modelId="{417E133F-C93E-4C84-A3B7-095857C8C981}" type="pres">
      <dgm:prSet presAssocID="{50C26422-3900-499F-8F42-1EDF609F51FC}" presName="root" presStyleCnt="0">
        <dgm:presLayoutVars>
          <dgm:dir/>
          <dgm:resizeHandles val="exact"/>
        </dgm:presLayoutVars>
      </dgm:prSet>
      <dgm:spPr/>
    </dgm:pt>
    <dgm:pt modelId="{A550A330-2B0A-4510-A781-90B48CF59FFB}" type="pres">
      <dgm:prSet presAssocID="{2AB279B7-7583-4E44-B2A3-CE6B9127DF9A}" presName="compNode" presStyleCnt="0"/>
      <dgm:spPr/>
    </dgm:pt>
    <dgm:pt modelId="{67228FE0-2114-4AFD-8376-DA599E8F2272}" type="pres">
      <dgm:prSet presAssocID="{2AB279B7-7583-4E44-B2A3-CE6B9127DF9A}" presName="bgRect" presStyleLbl="bgShp" presStyleIdx="0" presStyleCnt="5"/>
      <dgm:spPr/>
    </dgm:pt>
    <dgm:pt modelId="{C6FAE4C0-6BDC-4EDB-8E8D-E779B6D3E97D}" type="pres">
      <dgm:prSet presAssocID="{2AB279B7-7583-4E44-B2A3-CE6B9127DF9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andshake"/>
        </a:ext>
      </dgm:extLst>
    </dgm:pt>
    <dgm:pt modelId="{7BFE1EC0-C336-46BC-91E1-BFA58B3F98CA}" type="pres">
      <dgm:prSet presAssocID="{2AB279B7-7583-4E44-B2A3-CE6B9127DF9A}" presName="spaceRect" presStyleCnt="0"/>
      <dgm:spPr/>
    </dgm:pt>
    <dgm:pt modelId="{9E9CFA06-EB40-4A7C-8E60-DEA138264567}" type="pres">
      <dgm:prSet presAssocID="{2AB279B7-7583-4E44-B2A3-CE6B9127DF9A}" presName="parTx" presStyleLbl="revTx" presStyleIdx="0" presStyleCnt="5">
        <dgm:presLayoutVars>
          <dgm:chMax val="0"/>
          <dgm:chPref val="0"/>
        </dgm:presLayoutVars>
      </dgm:prSet>
      <dgm:spPr/>
    </dgm:pt>
    <dgm:pt modelId="{E50BF9CB-9E5D-4FBC-8435-C92C3E667691}" type="pres">
      <dgm:prSet presAssocID="{69FD4265-2A19-4A6A-B8A7-D519B7BC1B21}" presName="sibTrans" presStyleCnt="0"/>
      <dgm:spPr/>
    </dgm:pt>
    <dgm:pt modelId="{8EB5281C-CF78-4565-9B6D-9FCA915894FE}" type="pres">
      <dgm:prSet presAssocID="{25ABAE66-D5CC-41CB-B9A3-8DE9EFFD5B46}" presName="compNode" presStyleCnt="0"/>
      <dgm:spPr/>
    </dgm:pt>
    <dgm:pt modelId="{B00112D5-A2FE-491B-A7D8-6A3C612D489B}" type="pres">
      <dgm:prSet presAssocID="{25ABAE66-D5CC-41CB-B9A3-8DE9EFFD5B46}" presName="bgRect" presStyleLbl="bgShp" presStyleIdx="1" presStyleCnt="5"/>
      <dgm:spPr/>
    </dgm:pt>
    <dgm:pt modelId="{877FD74D-D54B-4073-9B82-8DDDE1910E89}" type="pres">
      <dgm:prSet presAssocID="{25ABAE66-D5CC-41CB-B9A3-8DE9EFFD5B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2C5E90DF-AE1D-4361-8758-232C05527319}" type="pres">
      <dgm:prSet presAssocID="{25ABAE66-D5CC-41CB-B9A3-8DE9EFFD5B46}" presName="spaceRect" presStyleCnt="0"/>
      <dgm:spPr/>
    </dgm:pt>
    <dgm:pt modelId="{D956C2C5-9D1E-4C39-AE74-3437488FF629}" type="pres">
      <dgm:prSet presAssocID="{25ABAE66-D5CC-41CB-B9A3-8DE9EFFD5B46}" presName="parTx" presStyleLbl="revTx" presStyleIdx="1" presStyleCnt="5">
        <dgm:presLayoutVars>
          <dgm:chMax val="0"/>
          <dgm:chPref val="0"/>
        </dgm:presLayoutVars>
      </dgm:prSet>
      <dgm:spPr/>
    </dgm:pt>
    <dgm:pt modelId="{597805C8-8D2A-48AF-A033-B3276D249114}" type="pres">
      <dgm:prSet presAssocID="{73587D38-DC26-492E-B190-4EB902E755B2}" presName="sibTrans" presStyleCnt="0"/>
      <dgm:spPr/>
    </dgm:pt>
    <dgm:pt modelId="{EFCCD193-7D4E-466A-9105-DD8110F24228}" type="pres">
      <dgm:prSet presAssocID="{C457854D-DB2D-47CE-BC34-03C30B763DF4}" presName="compNode" presStyleCnt="0"/>
      <dgm:spPr/>
    </dgm:pt>
    <dgm:pt modelId="{3D40B4D8-36D1-4706-8521-4D2FEBEFB510}" type="pres">
      <dgm:prSet presAssocID="{C457854D-DB2D-47CE-BC34-03C30B763DF4}" presName="bgRect" presStyleLbl="bgShp" presStyleIdx="2" presStyleCnt="5"/>
      <dgm:spPr/>
    </dgm:pt>
    <dgm:pt modelId="{98811042-9B48-4BA3-A1E6-1EF7C0260471}" type="pres">
      <dgm:prSet presAssocID="{C457854D-DB2D-47CE-BC34-03C30B763DF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ngry Face with Solid Fill"/>
        </a:ext>
      </dgm:extLst>
    </dgm:pt>
    <dgm:pt modelId="{D4565C3E-7297-45F7-BB56-6D64FC9E79A4}" type="pres">
      <dgm:prSet presAssocID="{C457854D-DB2D-47CE-BC34-03C30B763DF4}" presName="spaceRect" presStyleCnt="0"/>
      <dgm:spPr/>
    </dgm:pt>
    <dgm:pt modelId="{F7F81177-6964-4180-AC57-73C223BD35F8}" type="pres">
      <dgm:prSet presAssocID="{C457854D-DB2D-47CE-BC34-03C30B763DF4}" presName="parTx" presStyleLbl="revTx" presStyleIdx="2" presStyleCnt="5">
        <dgm:presLayoutVars>
          <dgm:chMax val="0"/>
          <dgm:chPref val="0"/>
        </dgm:presLayoutVars>
      </dgm:prSet>
      <dgm:spPr/>
    </dgm:pt>
    <dgm:pt modelId="{4AA7176F-F567-4B4B-B7AF-96BAD786F095}" type="pres">
      <dgm:prSet presAssocID="{EEA80209-674D-441B-9546-A86BD01D2C5A}" presName="sibTrans" presStyleCnt="0"/>
      <dgm:spPr/>
    </dgm:pt>
    <dgm:pt modelId="{842CEB97-C27B-40B0-BAFC-864A3A81F55E}" type="pres">
      <dgm:prSet presAssocID="{E3B5F3E0-8AA6-45A4-82E7-81A97360BB14}" presName="compNode" presStyleCnt="0"/>
      <dgm:spPr/>
    </dgm:pt>
    <dgm:pt modelId="{4C8F9346-8E6E-435B-9930-486FE6AFAEBC}" type="pres">
      <dgm:prSet presAssocID="{E3B5F3E0-8AA6-45A4-82E7-81A97360BB14}" presName="bgRect" presStyleLbl="bgShp" presStyleIdx="3" presStyleCnt="5"/>
      <dgm:spPr/>
    </dgm:pt>
    <dgm:pt modelId="{EC5CB575-3632-4BAD-87C5-A32EE5BC22D6}" type="pres">
      <dgm:prSet presAssocID="{E3B5F3E0-8AA6-45A4-82E7-81A97360BB1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nnections"/>
        </a:ext>
      </dgm:extLst>
    </dgm:pt>
    <dgm:pt modelId="{B6960618-2D2E-4761-AD28-637FB52D747B}" type="pres">
      <dgm:prSet presAssocID="{E3B5F3E0-8AA6-45A4-82E7-81A97360BB14}" presName="spaceRect" presStyleCnt="0"/>
      <dgm:spPr/>
    </dgm:pt>
    <dgm:pt modelId="{5B15275E-1605-49FD-B718-3373C767C18F}" type="pres">
      <dgm:prSet presAssocID="{E3B5F3E0-8AA6-45A4-82E7-81A97360BB14}" presName="parTx" presStyleLbl="revTx" presStyleIdx="3" presStyleCnt="5">
        <dgm:presLayoutVars>
          <dgm:chMax val="0"/>
          <dgm:chPref val="0"/>
        </dgm:presLayoutVars>
      </dgm:prSet>
      <dgm:spPr/>
    </dgm:pt>
    <dgm:pt modelId="{5610E459-0408-474D-BEBF-AF17D3B79232}" type="pres">
      <dgm:prSet presAssocID="{721D571D-FE82-486D-85B7-49D470859481}" presName="sibTrans" presStyleCnt="0"/>
      <dgm:spPr/>
    </dgm:pt>
    <dgm:pt modelId="{EE53F2D4-7FF9-4383-B1EB-1B017D1F2AFE}" type="pres">
      <dgm:prSet presAssocID="{EAE8EB76-3526-4B07-BF58-1314ACD13050}" presName="compNode" presStyleCnt="0"/>
      <dgm:spPr/>
    </dgm:pt>
    <dgm:pt modelId="{F1B09E3C-64FF-4946-B889-590BC10A9CB9}" type="pres">
      <dgm:prSet presAssocID="{EAE8EB76-3526-4B07-BF58-1314ACD13050}" presName="bgRect" presStyleLbl="bgShp" presStyleIdx="4" presStyleCnt="5"/>
      <dgm:spPr/>
    </dgm:pt>
    <dgm:pt modelId="{D5381970-DE05-4F54-B6A2-AFEF1A8647DE}" type="pres">
      <dgm:prSet presAssocID="{EAE8EB76-3526-4B07-BF58-1314ACD1305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ance Steps"/>
        </a:ext>
      </dgm:extLst>
    </dgm:pt>
    <dgm:pt modelId="{AC066507-EC78-493B-8A0B-F89294360660}" type="pres">
      <dgm:prSet presAssocID="{EAE8EB76-3526-4B07-BF58-1314ACD13050}" presName="spaceRect" presStyleCnt="0"/>
      <dgm:spPr/>
    </dgm:pt>
    <dgm:pt modelId="{277F94FE-8C05-45D7-BE16-5F07AD34BE77}" type="pres">
      <dgm:prSet presAssocID="{EAE8EB76-3526-4B07-BF58-1314ACD13050}" presName="parTx" presStyleLbl="revTx" presStyleIdx="4" presStyleCnt="5">
        <dgm:presLayoutVars>
          <dgm:chMax val="0"/>
          <dgm:chPref val="0"/>
        </dgm:presLayoutVars>
      </dgm:prSet>
      <dgm:spPr/>
    </dgm:pt>
  </dgm:ptLst>
  <dgm:cxnLst>
    <dgm:cxn modelId="{1C0F221E-101A-4583-ACE1-AB75CEB1CF39}" type="presOf" srcId="{E3B5F3E0-8AA6-45A4-82E7-81A97360BB14}" destId="{5B15275E-1605-49FD-B718-3373C767C18F}" srcOrd="0" destOrd="0" presId="urn:microsoft.com/office/officeart/2018/2/layout/IconVerticalSolidList"/>
    <dgm:cxn modelId="{CB7ABD7A-52D8-49C9-A5A3-9AEE4356822E}" srcId="{50C26422-3900-499F-8F42-1EDF609F51FC}" destId="{E3B5F3E0-8AA6-45A4-82E7-81A97360BB14}" srcOrd="3" destOrd="0" parTransId="{D66D23DF-64C9-4E8F-B8FE-2C62D17DEE15}" sibTransId="{721D571D-FE82-486D-85B7-49D470859481}"/>
    <dgm:cxn modelId="{044CC07E-F14F-44F8-94AE-8F57D865C57C}" type="presOf" srcId="{50C26422-3900-499F-8F42-1EDF609F51FC}" destId="{417E133F-C93E-4C84-A3B7-095857C8C981}" srcOrd="0" destOrd="0" presId="urn:microsoft.com/office/officeart/2018/2/layout/IconVerticalSolidList"/>
    <dgm:cxn modelId="{ECD6B781-5A61-4D79-8D0A-99C9163C404F}" srcId="{50C26422-3900-499F-8F42-1EDF609F51FC}" destId="{C457854D-DB2D-47CE-BC34-03C30B763DF4}" srcOrd="2" destOrd="0" parTransId="{EEE4C670-8D18-4675-8B29-A62AD98A8860}" sibTransId="{EEA80209-674D-441B-9546-A86BD01D2C5A}"/>
    <dgm:cxn modelId="{EF2C9E8D-2D9B-421E-9DC7-75F3111AA786}" srcId="{50C26422-3900-499F-8F42-1EDF609F51FC}" destId="{EAE8EB76-3526-4B07-BF58-1314ACD13050}" srcOrd="4" destOrd="0" parTransId="{1A403AB7-6314-48BB-9AEF-AD845DEE98BC}" sibTransId="{1D2096D2-0E7B-4BE3-8981-7C85F4E1A8EB}"/>
    <dgm:cxn modelId="{65AD768F-06CD-4FA5-8A56-155A57653173}" type="presOf" srcId="{2AB279B7-7583-4E44-B2A3-CE6B9127DF9A}" destId="{9E9CFA06-EB40-4A7C-8E60-DEA138264567}" srcOrd="0" destOrd="0" presId="urn:microsoft.com/office/officeart/2018/2/layout/IconVerticalSolidList"/>
    <dgm:cxn modelId="{AF394B94-607D-4A8F-A2ED-A412D896008C}" type="presOf" srcId="{C457854D-DB2D-47CE-BC34-03C30B763DF4}" destId="{F7F81177-6964-4180-AC57-73C223BD35F8}" srcOrd="0" destOrd="0" presId="urn:microsoft.com/office/officeart/2018/2/layout/IconVerticalSolidList"/>
    <dgm:cxn modelId="{94626EA6-9E08-4C93-9B1A-DB12915DEDEC}" type="presOf" srcId="{25ABAE66-D5CC-41CB-B9A3-8DE9EFFD5B46}" destId="{D956C2C5-9D1E-4C39-AE74-3437488FF629}" srcOrd="0" destOrd="0" presId="urn:microsoft.com/office/officeart/2018/2/layout/IconVerticalSolidList"/>
    <dgm:cxn modelId="{78A98CC7-94B7-4D57-92AF-9868E860BAE2}" type="presOf" srcId="{EAE8EB76-3526-4B07-BF58-1314ACD13050}" destId="{277F94FE-8C05-45D7-BE16-5F07AD34BE77}" srcOrd="0" destOrd="0" presId="urn:microsoft.com/office/officeart/2018/2/layout/IconVerticalSolidList"/>
    <dgm:cxn modelId="{BE20ADDD-6862-444D-A0A9-75AE2A745D2C}" srcId="{50C26422-3900-499F-8F42-1EDF609F51FC}" destId="{2AB279B7-7583-4E44-B2A3-CE6B9127DF9A}" srcOrd="0" destOrd="0" parTransId="{3AD89841-5CEF-453F-9676-CA54AC87E0B2}" sibTransId="{69FD4265-2A19-4A6A-B8A7-D519B7BC1B21}"/>
    <dgm:cxn modelId="{919FC6FD-58F6-442F-8BA9-6DD6AB37A3E5}" srcId="{50C26422-3900-499F-8F42-1EDF609F51FC}" destId="{25ABAE66-D5CC-41CB-B9A3-8DE9EFFD5B46}" srcOrd="1" destOrd="0" parTransId="{7A05EC49-57BB-4BC3-B151-CF43CD0F46E6}" sibTransId="{73587D38-DC26-492E-B190-4EB902E755B2}"/>
    <dgm:cxn modelId="{F3536F81-8196-4AB4-A43D-D5355BFE6B59}" type="presParOf" srcId="{417E133F-C93E-4C84-A3B7-095857C8C981}" destId="{A550A330-2B0A-4510-A781-90B48CF59FFB}" srcOrd="0" destOrd="0" presId="urn:microsoft.com/office/officeart/2018/2/layout/IconVerticalSolidList"/>
    <dgm:cxn modelId="{2A92D6BF-FDE4-4D79-B76D-B429E0EF53D2}" type="presParOf" srcId="{A550A330-2B0A-4510-A781-90B48CF59FFB}" destId="{67228FE0-2114-4AFD-8376-DA599E8F2272}" srcOrd="0" destOrd="0" presId="urn:microsoft.com/office/officeart/2018/2/layout/IconVerticalSolidList"/>
    <dgm:cxn modelId="{3C0CBF2B-5BE3-41C0-9D18-30D6E89B408D}" type="presParOf" srcId="{A550A330-2B0A-4510-A781-90B48CF59FFB}" destId="{C6FAE4C0-6BDC-4EDB-8E8D-E779B6D3E97D}" srcOrd="1" destOrd="0" presId="urn:microsoft.com/office/officeart/2018/2/layout/IconVerticalSolidList"/>
    <dgm:cxn modelId="{D4FABCB6-DD44-44C9-B1E6-6D9700FE187E}" type="presParOf" srcId="{A550A330-2B0A-4510-A781-90B48CF59FFB}" destId="{7BFE1EC0-C336-46BC-91E1-BFA58B3F98CA}" srcOrd="2" destOrd="0" presId="urn:microsoft.com/office/officeart/2018/2/layout/IconVerticalSolidList"/>
    <dgm:cxn modelId="{2E875E87-ED7E-4505-86E6-776930FA6408}" type="presParOf" srcId="{A550A330-2B0A-4510-A781-90B48CF59FFB}" destId="{9E9CFA06-EB40-4A7C-8E60-DEA138264567}" srcOrd="3" destOrd="0" presId="urn:microsoft.com/office/officeart/2018/2/layout/IconVerticalSolidList"/>
    <dgm:cxn modelId="{060834E0-415C-4A51-8BB8-86BC5D5C8763}" type="presParOf" srcId="{417E133F-C93E-4C84-A3B7-095857C8C981}" destId="{E50BF9CB-9E5D-4FBC-8435-C92C3E667691}" srcOrd="1" destOrd="0" presId="urn:microsoft.com/office/officeart/2018/2/layout/IconVerticalSolidList"/>
    <dgm:cxn modelId="{A47970F8-C82E-4F89-B2B3-8AAC8B396C1B}" type="presParOf" srcId="{417E133F-C93E-4C84-A3B7-095857C8C981}" destId="{8EB5281C-CF78-4565-9B6D-9FCA915894FE}" srcOrd="2" destOrd="0" presId="urn:microsoft.com/office/officeart/2018/2/layout/IconVerticalSolidList"/>
    <dgm:cxn modelId="{A974FF0E-EB7F-45F0-A336-5E8AE77400BC}" type="presParOf" srcId="{8EB5281C-CF78-4565-9B6D-9FCA915894FE}" destId="{B00112D5-A2FE-491B-A7D8-6A3C612D489B}" srcOrd="0" destOrd="0" presId="urn:microsoft.com/office/officeart/2018/2/layout/IconVerticalSolidList"/>
    <dgm:cxn modelId="{0DB0F4BC-E0E2-4774-9826-2D2F7676BE5E}" type="presParOf" srcId="{8EB5281C-CF78-4565-9B6D-9FCA915894FE}" destId="{877FD74D-D54B-4073-9B82-8DDDE1910E89}" srcOrd="1" destOrd="0" presId="urn:microsoft.com/office/officeart/2018/2/layout/IconVerticalSolidList"/>
    <dgm:cxn modelId="{5F56C62C-1087-492D-907C-739B0DB9A9F6}" type="presParOf" srcId="{8EB5281C-CF78-4565-9B6D-9FCA915894FE}" destId="{2C5E90DF-AE1D-4361-8758-232C05527319}" srcOrd="2" destOrd="0" presId="urn:microsoft.com/office/officeart/2018/2/layout/IconVerticalSolidList"/>
    <dgm:cxn modelId="{F297B383-B450-414E-A456-28D196A58611}" type="presParOf" srcId="{8EB5281C-CF78-4565-9B6D-9FCA915894FE}" destId="{D956C2C5-9D1E-4C39-AE74-3437488FF629}" srcOrd="3" destOrd="0" presId="urn:microsoft.com/office/officeart/2018/2/layout/IconVerticalSolidList"/>
    <dgm:cxn modelId="{4010A0F9-A5E6-4AE3-ABC3-889AE1FB01C8}" type="presParOf" srcId="{417E133F-C93E-4C84-A3B7-095857C8C981}" destId="{597805C8-8D2A-48AF-A033-B3276D249114}" srcOrd="3" destOrd="0" presId="urn:microsoft.com/office/officeart/2018/2/layout/IconVerticalSolidList"/>
    <dgm:cxn modelId="{320C245E-B52C-44D5-8ABC-5A7FFB30C26F}" type="presParOf" srcId="{417E133F-C93E-4C84-A3B7-095857C8C981}" destId="{EFCCD193-7D4E-466A-9105-DD8110F24228}" srcOrd="4" destOrd="0" presId="urn:microsoft.com/office/officeart/2018/2/layout/IconVerticalSolidList"/>
    <dgm:cxn modelId="{C496F4D0-28C8-499F-9DB8-24E9F5FE3284}" type="presParOf" srcId="{EFCCD193-7D4E-466A-9105-DD8110F24228}" destId="{3D40B4D8-36D1-4706-8521-4D2FEBEFB510}" srcOrd="0" destOrd="0" presId="urn:microsoft.com/office/officeart/2018/2/layout/IconVerticalSolidList"/>
    <dgm:cxn modelId="{4BD3649B-DB33-4B7F-BFB3-8F7691E88D9B}" type="presParOf" srcId="{EFCCD193-7D4E-466A-9105-DD8110F24228}" destId="{98811042-9B48-4BA3-A1E6-1EF7C0260471}" srcOrd="1" destOrd="0" presId="urn:microsoft.com/office/officeart/2018/2/layout/IconVerticalSolidList"/>
    <dgm:cxn modelId="{9FB71FD9-CB80-42FB-AC41-BAC6E0A03E20}" type="presParOf" srcId="{EFCCD193-7D4E-466A-9105-DD8110F24228}" destId="{D4565C3E-7297-45F7-BB56-6D64FC9E79A4}" srcOrd="2" destOrd="0" presId="urn:microsoft.com/office/officeart/2018/2/layout/IconVerticalSolidList"/>
    <dgm:cxn modelId="{2F59F3EE-F882-47E8-A020-7F93B8728BAF}" type="presParOf" srcId="{EFCCD193-7D4E-466A-9105-DD8110F24228}" destId="{F7F81177-6964-4180-AC57-73C223BD35F8}" srcOrd="3" destOrd="0" presId="urn:microsoft.com/office/officeart/2018/2/layout/IconVerticalSolidList"/>
    <dgm:cxn modelId="{E55FB8C0-7FC4-4434-A29D-401683E49DD0}" type="presParOf" srcId="{417E133F-C93E-4C84-A3B7-095857C8C981}" destId="{4AA7176F-F567-4B4B-B7AF-96BAD786F095}" srcOrd="5" destOrd="0" presId="urn:microsoft.com/office/officeart/2018/2/layout/IconVerticalSolidList"/>
    <dgm:cxn modelId="{2FBDD03A-1EA5-4719-8031-8484830FEF28}" type="presParOf" srcId="{417E133F-C93E-4C84-A3B7-095857C8C981}" destId="{842CEB97-C27B-40B0-BAFC-864A3A81F55E}" srcOrd="6" destOrd="0" presId="urn:microsoft.com/office/officeart/2018/2/layout/IconVerticalSolidList"/>
    <dgm:cxn modelId="{9B953903-53B7-4952-BBAB-175E0FCD159D}" type="presParOf" srcId="{842CEB97-C27B-40B0-BAFC-864A3A81F55E}" destId="{4C8F9346-8E6E-435B-9930-486FE6AFAEBC}" srcOrd="0" destOrd="0" presId="urn:microsoft.com/office/officeart/2018/2/layout/IconVerticalSolidList"/>
    <dgm:cxn modelId="{D9F1705C-3773-488F-A78B-B478D61325A7}" type="presParOf" srcId="{842CEB97-C27B-40B0-BAFC-864A3A81F55E}" destId="{EC5CB575-3632-4BAD-87C5-A32EE5BC22D6}" srcOrd="1" destOrd="0" presId="urn:microsoft.com/office/officeart/2018/2/layout/IconVerticalSolidList"/>
    <dgm:cxn modelId="{89418A75-B26E-4AF9-B625-89B3F154EEE5}" type="presParOf" srcId="{842CEB97-C27B-40B0-BAFC-864A3A81F55E}" destId="{B6960618-2D2E-4761-AD28-637FB52D747B}" srcOrd="2" destOrd="0" presId="urn:microsoft.com/office/officeart/2018/2/layout/IconVerticalSolidList"/>
    <dgm:cxn modelId="{40BBF83C-55E1-4EE4-92B6-072D39C76759}" type="presParOf" srcId="{842CEB97-C27B-40B0-BAFC-864A3A81F55E}" destId="{5B15275E-1605-49FD-B718-3373C767C18F}" srcOrd="3" destOrd="0" presId="urn:microsoft.com/office/officeart/2018/2/layout/IconVerticalSolidList"/>
    <dgm:cxn modelId="{59377BE7-0601-4AC6-AA3D-55DAD0693E1B}" type="presParOf" srcId="{417E133F-C93E-4C84-A3B7-095857C8C981}" destId="{5610E459-0408-474D-BEBF-AF17D3B79232}" srcOrd="7" destOrd="0" presId="urn:microsoft.com/office/officeart/2018/2/layout/IconVerticalSolidList"/>
    <dgm:cxn modelId="{C72560B4-A9D4-4409-95D2-0BF66498C74E}" type="presParOf" srcId="{417E133F-C93E-4C84-A3B7-095857C8C981}" destId="{EE53F2D4-7FF9-4383-B1EB-1B017D1F2AFE}" srcOrd="8" destOrd="0" presId="urn:microsoft.com/office/officeart/2018/2/layout/IconVerticalSolidList"/>
    <dgm:cxn modelId="{6181AAA3-9673-448C-A3E4-721FEF6C428E}" type="presParOf" srcId="{EE53F2D4-7FF9-4383-B1EB-1B017D1F2AFE}" destId="{F1B09E3C-64FF-4946-B889-590BC10A9CB9}" srcOrd="0" destOrd="0" presId="urn:microsoft.com/office/officeart/2018/2/layout/IconVerticalSolidList"/>
    <dgm:cxn modelId="{741E8DEB-297D-4AFC-A9B0-94D2B150323A}" type="presParOf" srcId="{EE53F2D4-7FF9-4383-B1EB-1B017D1F2AFE}" destId="{D5381970-DE05-4F54-B6A2-AFEF1A8647DE}" srcOrd="1" destOrd="0" presId="urn:microsoft.com/office/officeart/2018/2/layout/IconVerticalSolidList"/>
    <dgm:cxn modelId="{D8F9270F-7196-40F2-A2E9-E78052BAA539}" type="presParOf" srcId="{EE53F2D4-7FF9-4383-B1EB-1B017D1F2AFE}" destId="{AC066507-EC78-493B-8A0B-F89294360660}" srcOrd="2" destOrd="0" presId="urn:microsoft.com/office/officeart/2018/2/layout/IconVerticalSolidList"/>
    <dgm:cxn modelId="{EBE3BF60-FC97-4251-90C0-4CD98B3BE1A2}" type="presParOf" srcId="{EE53F2D4-7FF9-4383-B1EB-1B017D1F2AFE}" destId="{277F94FE-8C05-45D7-BE16-5F07AD34BE7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34323F-1068-4449-AFAE-B4003CD93191}" type="doc">
      <dgm:prSet loTypeId="urn:microsoft.com/office/officeart/2016/7/layout/RepeatingBendingProcessNew" loCatId="process" qsTypeId="urn:microsoft.com/office/officeart/2005/8/quickstyle/simple1" qsCatId="simple" csTypeId="urn:microsoft.com/office/officeart/2005/8/colors/accent5_2" csCatId="accent5"/>
      <dgm:spPr/>
      <dgm:t>
        <a:bodyPr/>
        <a:lstStyle/>
        <a:p>
          <a:endParaRPr lang="en-US"/>
        </a:p>
      </dgm:t>
    </dgm:pt>
    <dgm:pt modelId="{FA3BBC8B-C0A9-44EA-91E7-795CF30F83FB}">
      <dgm:prSet/>
      <dgm:spPr/>
      <dgm:t>
        <a:bodyPr/>
        <a:lstStyle/>
        <a:p>
          <a:r>
            <a:rPr lang="en-US" b="1"/>
            <a:t>1. Use a Clear Subject Line</a:t>
          </a:r>
          <a:endParaRPr lang="en-US"/>
        </a:p>
      </dgm:t>
    </dgm:pt>
    <dgm:pt modelId="{21925590-8AD8-415E-AB36-CCDD0094E8C7}" type="parTrans" cxnId="{D06A449C-2B45-4998-983E-765D37C6B117}">
      <dgm:prSet/>
      <dgm:spPr/>
      <dgm:t>
        <a:bodyPr/>
        <a:lstStyle/>
        <a:p>
          <a:endParaRPr lang="en-US"/>
        </a:p>
      </dgm:t>
    </dgm:pt>
    <dgm:pt modelId="{58D4030B-0A27-4C6B-91CC-6682CF6A4180}" type="sibTrans" cxnId="{D06A449C-2B45-4998-983E-765D37C6B117}">
      <dgm:prSet phldrT="1"/>
      <dgm:spPr/>
      <dgm:t>
        <a:bodyPr/>
        <a:lstStyle/>
        <a:p>
          <a:r>
            <a:rPr lang="en-US"/>
            <a:t>1</a:t>
          </a:r>
        </a:p>
      </dgm:t>
    </dgm:pt>
    <dgm:pt modelId="{FD7CB910-CC55-43A1-8CD5-B37D14CFC8A6}">
      <dgm:prSet/>
      <dgm:spPr/>
      <dgm:t>
        <a:bodyPr/>
        <a:lstStyle/>
        <a:p>
          <a:r>
            <a:rPr lang="en-US"/>
            <a:t>Example: </a:t>
          </a:r>
          <a:r>
            <a:rPr lang="en-US" i="1"/>
            <a:t>Follow-Up on [Issue/Concern]</a:t>
          </a:r>
          <a:endParaRPr lang="en-US"/>
        </a:p>
      </dgm:t>
    </dgm:pt>
    <dgm:pt modelId="{05BD1416-CDFB-4D20-863B-277227959C18}" type="parTrans" cxnId="{77698422-5E9F-4B97-B47B-8DB5F7A93B16}">
      <dgm:prSet/>
      <dgm:spPr/>
      <dgm:t>
        <a:bodyPr/>
        <a:lstStyle/>
        <a:p>
          <a:endParaRPr lang="en-US"/>
        </a:p>
      </dgm:t>
    </dgm:pt>
    <dgm:pt modelId="{CA535D44-3767-467E-A796-6BDDE55934DD}" type="sibTrans" cxnId="{77698422-5E9F-4B97-B47B-8DB5F7A93B16}">
      <dgm:prSet/>
      <dgm:spPr/>
      <dgm:t>
        <a:bodyPr/>
        <a:lstStyle/>
        <a:p>
          <a:endParaRPr lang="en-US"/>
        </a:p>
      </dgm:t>
    </dgm:pt>
    <dgm:pt modelId="{5A3B8507-A05B-46B9-BE3A-14AA7B4D4032}">
      <dgm:prSet/>
      <dgm:spPr/>
      <dgm:t>
        <a:bodyPr/>
        <a:lstStyle/>
        <a:p>
          <a:r>
            <a:rPr lang="en-US"/>
            <a:t>Avoid alarming or vague subjects like “We need to talk.”</a:t>
          </a:r>
        </a:p>
      </dgm:t>
    </dgm:pt>
    <dgm:pt modelId="{862A4DDA-21C0-44AC-AD6B-1C8111726FB8}" type="parTrans" cxnId="{0E5C6B70-6C92-4057-A809-3BE7B471E53D}">
      <dgm:prSet/>
      <dgm:spPr/>
      <dgm:t>
        <a:bodyPr/>
        <a:lstStyle/>
        <a:p>
          <a:endParaRPr lang="en-US"/>
        </a:p>
      </dgm:t>
    </dgm:pt>
    <dgm:pt modelId="{7752325E-C027-4A0C-8446-C5F40CEF08A3}" type="sibTrans" cxnId="{0E5C6B70-6C92-4057-A809-3BE7B471E53D}">
      <dgm:prSet/>
      <dgm:spPr/>
      <dgm:t>
        <a:bodyPr/>
        <a:lstStyle/>
        <a:p>
          <a:endParaRPr lang="en-US"/>
        </a:p>
      </dgm:t>
    </dgm:pt>
    <dgm:pt modelId="{CA8DB3E5-FBE4-497B-A12C-9CB049FE5988}">
      <dgm:prSet/>
      <dgm:spPr/>
      <dgm:t>
        <a:bodyPr/>
        <a:lstStyle/>
        <a:p>
          <a:r>
            <a:rPr lang="en-US"/>
            <a:t>Reference the case number.</a:t>
          </a:r>
        </a:p>
      </dgm:t>
    </dgm:pt>
    <dgm:pt modelId="{D5A42674-A78C-437E-B2DA-C7234D35357A}" type="parTrans" cxnId="{68B0D04D-69A1-4334-BB5F-F7B15284F0B9}">
      <dgm:prSet/>
      <dgm:spPr/>
      <dgm:t>
        <a:bodyPr/>
        <a:lstStyle/>
        <a:p>
          <a:endParaRPr lang="en-US"/>
        </a:p>
      </dgm:t>
    </dgm:pt>
    <dgm:pt modelId="{E09BEB39-D78B-4F59-9B8E-9B948BF989AE}" type="sibTrans" cxnId="{68B0D04D-69A1-4334-BB5F-F7B15284F0B9}">
      <dgm:prSet/>
      <dgm:spPr/>
      <dgm:t>
        <a:bodyPr/>
        <a:lstStyle/>
        <a:p>
          <a:endParaRPr lang="en-US"/>
        </a:p>
      </dgm:t>
    </dgm:pt>
    <dgm:pt modelId="{70ABE46C-40D1-4711-9E2E-A3659D7533BF}">
      <dgm:prSet/>
      <dgm:spPr/>
      <dgm:t>
        <a:bodyPr/>
        <a:lstStyle/>
        <a:p>
          <a:r>
            <a:rPr lang="en-US" b="1"/>
            <a:t>2. Open with Empathy</a:t>
          </a:r>
          <a:endParaRPr lang="en-US"/>
        </a:p>
      </dgm:t>
    </dgm:pt>
    <dgm:pt modelId="{45B952F8-EB37-428B-A5B6-2F3D1ACD0D3F}" type="parTrans" cxnId="{32E8F229-8141-44B7-91BE-E155FEE5260E}">
      <dgm:prSet/>
      <dgm:spPr/>
      <dgm:t>
        <a:bodyPr/>
        <a:lstStyle/>
        <a:p>
          <a:endParaRPr lang="en-US"/>
        </a:p>
      </dgm:t>
    </dgm:pt>
    <dgm:pt modelId="{9FEFE71A-67FB-4398-8B05-9130596C928D}" type="sibTrans" cxnId="{32E8F229-8141-44B7-91BE-E155FEE5260E}">
      <dgm:prSet phldrT="2"/>
      <dgm:spPr/>
      <dgm:t>
        <a:bodyPr/>
        <a:lstStyle/>
        <a:p>
          <a:r>
            <a:rPr lang="en-US"/>
            <a:t>2</a:t>
          </a:r>
        </a:p>
      </dgm:t>
    </dgm:pt>
    <dgm:pt modelId="{326FA8C5-960B-46AE-BE20-723B6E68E6C6}">
      <dgm:prSet/>
      <dgm:spPr/>
      <dgm:t>
        <a:bodyPr/>
        <a:lstStyle/>
        <a:p>
          <a:r>
            <a:rPr lang="en-US"/>
            <a:t>Acknowledge their situation and effort.</a:t>
          </a:r>
        </a:p>
      </dgm:t>
    </dgm:pt>
    <dgm:pt modelId="{382F8B44-F1E5-4722-809D-114710151E56}" type="parTrans" cxnId="{07AC3862-1A12-4830-8F98-25DFE1A1771F}">
      <dgm:prSet/>
      <dgm:spPr/>
      <dgm:t>
        <a:bodyPr/>
        <a:lstStyle/>
        <a:p>
          <a:endParaRPr lang="en-US"/>
        </a:p>
      </dgm:t>
    </dgm:pt>
    <dgm:pt modelId="{508C9C93-99B5-4455-AB7C-247A33F5E37A}" type="sibTrans" cxnId="{07AC3862-1A12-4830-8F98-25DFE1A1771F}">
      <dgm:prSet/>
      <dgm:spPr/>
      <dgm:t>
        <a:bodyPr/>
        <a:lstStyle/>
        <a:p>
          <a:endParaRPr lang="en-US"/>
        </a:p>
      </dgm:t>
    </dgm:pt>
    <dgm:pt modelId="{D24B5793-E7CA-4D35-AA71-D3AEAC5C9635}">
      <dgm:prSet/>
      <dgm:spPr/>
      <dgm:t>
        <a:bodyPr/>
        <a:lstStyle/>
        <a:p>
          <a:r>
            <a:rPr lang="en-US"/>
            <a:t>Example: </a:t>
          </a:r>
          <a:r>
            <a:rPr lang="en-US" i="1"/>
            <a:t>“I understand you’ve put time and effort into bringing this matter forward, and I appreciate you reaching out.”</a:t>
          </a:r>
          <a:endParaRPr lang="en-US"/>
        </a:p>
      </dgm:t>
    </dgm:pt>
    <dgm:pt modelId="{92379D24-3024-4F9D-9A04-F72D53641D53}" type="parTrans" cxnId="{2C4D8318-A53C-4951-BB28-890A14D07010}">
      <dgm:prSet/>
      <dgm:spPr/>
      <dgm:t>
        <a:bodyPr/>
        <a:lstStyle/>
        <a:p>
          <a:endParaRPr lang="en-US"/>
        </a:p>
      </dgm:t>
    </dgm:pt>
    <dgm:pt modelId="{C1D0FDDB-8FCD-448E-B971-A30FF4635A2C}" type="sibTrans" cxnId="{2C4D8318-A53C-4951-BB28-890A14D07010}">
      <dgm:prSet/>
      <dgm:spPr/>
      <dgm:t>
        <a:bodyPr/>
        <a:lstStyle/>
        <a:p>
          <a:endParaRPr lang="en-US"/>
        </a:p>
      </dgm:t>
    </dgm:pt>
    <dgm:pt modelId="{07ADD8EF-0F5F-4061-9135-1DD67FD83B60}">
      <dgm:prSet/>
      <dgm:spPr/>
      <dgm:t>
        <a:bodyPr/>
        <a:lstStyle/>
        <a:p>
          <a:r>
            <a:rPr lang="en-US" b="1"/>
            <a:t>3. State the Outcome Clearly</a:t>
          </a:r>
          <a:endParaRPr lang="en-US"/>
        </a:p>
      </dgm:t>
    </dgm:pt>
    <dgm:pt modelId="{C653693A-AFE2-4768-BF47-1242ECFB445F}" type="parTrans" cxnId="{C98D6657-D306-4017-AD92-C1160B51AEA3}">
      <dgm:prSet/>
      <dgm:spPr/>
      <dgm:t>
        <a:bodyPr/>
        <a:lstStyle/>
        <a:p>
          <a:endParaRPr lang="en-US"/>
        </a:p>
      </dgm:t>
    </dgm:pt>
    <dgm:pt modelId="{FA436547-6203-4E23-A6A1-9B85702E14C7}" type="sibTrans" cxnId="{C98D6657-D306-4017-AD92-C1160B51AEA3}">
      <dgm:prSet phldrT="3"/>
      <dgm:spPr/>
      <dgm:t>
        <a:bodyPr/>
        <a:lstStyle/>
        <a:p>
          <a:r>
            <a:rPr lang="en-US"/>
            <a:t>3</a:t>
          </a:r>
        </a:p>
      </dgm:t>
    </dgm:pt>
    <dgm:pt modelId="{2A2A1795-1B73-4EBF-80CB-192C027246E1}">
      <dgm:prSet/>
      <dgm:spPr/>
      <dgm:t>
        <a:bodyPr/>
        <a:lstStyle/>
        <a:p>
          <a:r>
            <a:rPr lang="en-US"/>
            <a:t>Be concise and direct.</a:t>
          </a:r>
        </a:p>
      </dgm:t>
    </dgm:pt>
    <dgm:pt modelId="{816D93B2-CA02-439C-B58C-466320E538B8}" type="parTrans" cxnId="{7DFAC29B-16E8-4A5D-8E5D-0799E69442B6}">
      <dgm:prSet/>
      <dgm:spPr/>
      <dgm:t>
        <a:bodyPr/>
        <a:lstStyle/>
        <a:p>
          <a:endParaRPr lang="en-US"/>
        </a:p>
      </dgm:t>
    </dgm:pt>
    <dgm:pt modelId="{FEC7A9AF-31F0-428B-9DDA-D6286374A471}" type="sibTrans" cxnId="{7DFAC29B-16E8-4A5D-8E5D-0799E69442B6}">
      <dgm:prSet/>
      <dgm:spPr/>
      <dgm:t>
        <a:bodyPr/>
        <a:lstStyle/>
        <a:p>
          <a:endParaRPr lang="en-US"/>
        </a:p>
      </dgm:t>
    </dgm:pt>
    <dgm:pt modelId="{49C4C4E0-CD64-47D6-9DC7-4BE8595F2349}">
      <dgm:prSet/>
      <dgm:spPr/>
      <dgm:t>
        <a:bodyPr/>
        <a:lstStyle/>
        <a:p>
          <a:r>
            <a:rPr lang="en-US"/>
            <a:t>Example: </a:t>
          </a:r>
          <a:r>
            <a:rPr lang="en-US" i="1"/>
            <a:t>“After reviewing the details, this matter does not meet the criteria for a grievance under the contract.”</a:t>
          </a:r>
          <a:endParaRPr lang="en-US"/>
        </a:p>
      </dgm:t>
    </dgm:pt>
    <dgm:pt modelId="{237AC5D0-0061-42C4-AA95-896889066A75}" type="parTrans" cxnId="{F3B412BC-8BD3-4867-8B2A-F78D1F3CCB1A}">
      <dgm:prSet/>
      <dgm:spPr/>
      <dgm:t>
        <a:bodyPr/>
        <a:lstStyle/>
        <a:p>
          <a:endParaRPr lang="en-US"/>
        </a:p>
      </dgm:t>
    </dgm:pt>
    <dgm:pt modelId="{B8306942-73D2-46D0-8EC7-71690FF39880}" type="sibTrans" cxnId="{F3B412BC-8BD3-4867-8B2A-F78D1F3CCB1A}">
      <dgm:prSet/>
      <dgm:spPr/>
      <dgm:t>
        <a:bodyPr/>
        <a:lstStyle/>
        <a:p>
          <a:endParaRPr lang="en-US"/>
        </a:p>
      </dgm:t>
    </dgm:pt>
    <dgm:pt modelId="{BD97553D-97BF-4D12-BBAB-E0D472EE59FD}">
      <dgm:prSet/>
      <dgm:spPr/>
      <dgm:t>
        <a:bodyPr/>
        <a:lstStyle/>
        <a:p>
          <a:r>
            <a:rPr lang="en-US" b="1"/>
            <a:t>4. Explain the Reason</a:t>
          </a:r>
          <a:endParaRPr lang="en-US"/>
        </a:p>
      </dgm:t>
    </dgm:pt>
    <dgm:pt modelId="{78E425BC-5E40-4669-8024-CD375668E262}" type="parTrans" cxnId="{33F90EC8-D0CA-459D-B41A-0D489A84B287}">
      <dgm:prSet/>
      <dgm:spPr/>
      <dgm:t>
        <a:bodyPr/>
        <a:lstStyle/>
        <a:p>
          <a:endParaRPr lang="en-US"/>
        </a:p>
      </dgm:t>
    </dgm:pt>
    <dgm:pt modelId="{D545D046-1D5A-41C6-8198-B795C41A9EB6}" type="sibTrans" cxnId="{33F90EC8-D0CA-459D-B41A-0D489A84B287}">
      <dgm:prSet phldrT="4"/>
      <dgm:spPr/>
      <dgm:t>
        <a:bodyPr/>
        <a:lstStyle/>
        <a:p>
          <a:r>
            <a:rPr lang="en-US"/>
            <a:t>4</a:t>
          </a:r>
        </a:p>
      </dgm:t>
    </dgm:pt>
    <dgm:pt modelId="{8B97B19D-F093-4A6D-9822-5728F6CEDAA8}">
      <dgm:prSet/>
      <dgm:spPr/>
      <dgm:t>
        <a:bodyPr/>
        <a:lstStyle/>
        <a:p>
          <a:r>
            <a:rPr lang="en-US"/>
            <a:t>Tie it directly to contract language, policy, or evidence.</a:t>
          </a:r>
        </a:p>
      </dgm:t>
    </dgm:pt>
    <dgm:pt modelId="{E4BAAAF0-51AE-431E-B5DA-5F85CCE5BA34}" type="parTrans" cxnId="{77003A4B-8399-4AC3-BA8C-533E29BAF315}">
      <dgm:prSet/>
      <dgm:spPr/>
      <dgm:t>
        <a:bodyPr/>
        <a:lstStyle/>
        <a:p>
          <a:endParaRPr lang="en-US"/>
        </a:p>
      </dgm:t>
    </dgm:pt>
    <dgm:pt modelId="{C3FB0918-BD46-4CEC-97D6-1FF5760DED50}" type="sibTrans" cxnId="{77003A4B-8399-4AC3-BA8C-533E29BAF315}">
      <dgm:prSet/>
      <dgm:spPr/>
      <dgm:t>
        <a:bodyPr/>
        <a:lstStyle/>
        <a:p>
          <a:endParaRPr lang="en-US"/>
        </a:p>
      </dgm:t>
    </dgm:pt>
    <dgm:pt modelId="{60A02497-1F06-4DEF-9F7E-5BA893125323}">
      <dgm:prSet/>
      <dgm:spPr/>
      <dgm:t>
        <a:bodyPr/>
        <a:lstStyle/>
        <a:p>
          <a:r>
            <a:rPr lang="en-US"/>
            <a:t>Keep it factual and brief.</a:t>
          </a:r>
        </a:p>
      </dgm:t>
    </dgm:pt>
    <dgm:pt modelId="{B5CDDFDF-EC05-4D55-AC3D-A0C3A0284ABC}" type="parTrans" cxnId="{D43EC829-E4D4-4F9E-A49B-5EE1B2D8BD6E}">
      <dgm:prSet/>
      <dgm:spPr/>
      <dgm:t>
        <a:bodyPr/>
        <a:lstStyle/>
        <a:p>
          <a:endParaRPr lang="en-US"/>
        </a:p>
      </dgm:t>
    </dgm:pt>
    <dgm:pt modelId="{B064CD56-5883-4BCD-A6C0-98585C43B332}" type="sibTrans" cxnId="{D43EC829-E4D4-4F9E-A49B-5EE1B2D8BD6E}">
      <dgm:prSet/>
      <dgm:spPr/>
      <dgm:t>
        <a:bodyPr/>
        <a:lstStyle/>
        <a:p>
          <a:endParaRPr lang="en-US"/>
        </a:p>
      </dgm:t>
    </dgm:pt>
    <dgm:pt modelId="{B0BDFAEC-516E-44D0-86BC-968694E4CF1F}">
      <dgm:prSet/>
      <dgm:spPr/>
      <dgm:t>
        <a:bodyPr/>
        <a:lstStyle/>
        <a:p>
          <a:r>
            <a:rPr lang="en-US" b="1"/>
            <a:t>5. Pivot to Support</a:t>
          </a:r>
          <a:endParaRPr lang="en-US"/>
        </a:p>
      </dgm:t>
    </dgm:pt>
    <dgm:pt modelId="{5A3FCFB7-C3EF-4181-9005-70610E90FEEE}" type="parTrans" cxnId="{51C4B476-6481-4B9D-AA92-F693ECF35A6F}">
      <dgm:prSet/>
      <dgm:spPr/>
      <dgm:t>
        <a:bodyPr/>
        <a:lstStyle/>
        <a:p>
          <a:endParaRPr lang="en-US"/>
        </a:p>
      </dgm:t>
    </dgm:pt>
    <dgm:pt modelId="{001BCBEC-2A62-4EE9-B692-F16057DE0E0D}" type="sibTrans" cxnId="{51C4B476-6481-4B9D-AA92-F693ECF35A6F}">
      <dgm:prSet phldrT="5"/>
      <dgm:spPr/>
      <dgm:t>
        <a:bodyPr/>
        <a:lstStyle/>
        <a:p>
          <a:r>
            <a:rPr lang="en-US"/>
            <a:t>5</a:t>
          </a:r>
        </a:p>
      </dgm:t>
    </dgm:pt>
    <dgm:pt modelId="{BE809DD1-2455-412C-BEAB-AAABEA45DC5B}">
      <dgm:prSet/>
      <dgm:spPr/>
      <dgm:t>
        <a:bodyPr/>
        <a:lstStyle/>
        <a:p>
          <a:r>
            <a:rPr lang="en-US"/>
            <a:t>Provide advice, next steps, or resources.</a:t>
          </a:r>
        </a:p>
      </dgm:t>
    </dgm:pt>
    <dgm:pt modelId="{05541688-61E4-4ED4-9532-D7EF0B38A857}" type="parTrans" cxnId="{0232A6FE-D710-45B6-ACF1-B437C6897043}">
      <dgm:prSet/>
      <dgm:spPr/>
      <dgm:t>
        <a:bodyPr/>
        <a:lstStyle/>
        <a:p>
          <a:endParaRPr lang="en-US"/>
        </a:p>
      </dgm:t>
    </dgm:pt>
    <dgm:pt modelId="{D37B3824-D437-4A3B-8329-AD4E04FEE248}" type="sibTrans" cxnId="{0232A6FE-D710-45B6-ACF1-B437C6897043}">
      <dgm:prSet/>
      <dgm:spPr/>
      <dgm:t>
        <a:bodyPr/>
        <a:lstStyle/>
        <a:p>
          <a:endParaRPr lang="en-US"/>
        </a:p>
      </dgm:t>
    </dgm:pt>
    <dgm:pt modelId="{9CEF9C37-7F16-4699-BAB3-3A5CCFCEEF6D}">
      <dgm:prSet/>
      <dgm:spPr/>
      <dgm:t>
        <a:bodyPr/>
        <a:lstStyle/>
        <a:p>
          <a:r>
            <a:rPr lang="en-US"/>
            <a:t>Example: </a:t>
          </a:r>
          <a:r>
            <a:rPr lang="en-US" i="1"/>
            <a:t>“While we cannot file a grievance in this case, you may find it helpful to…”</a:t>
          </a:r>
          <a:endParaRPr lang="en-US"/>
        </a:p>
      </dgm:t>
    </dgm:pt>
    <dgm:pt modelId="{0631F063-1E36-4844-9A64-5FE20BF6ECD0}" type="parTrans" cxnId="{5F9AF0B6-72FD-4D3F-9FAC-937D05038B68}">
      <dgm:prSet/>
      <dgm:spPr/>
      <dgm:t>
        <a:bodyPr/>
        <a:lstStyle/>
        <a:p>
          <a:endParaRPr lang="en-US"/>
        </a:p>
      </dgm:t>
    </dgm:pt>
    <dgm:pt modelId="{1A7E2575-8DCC-4D7A-A3C8-F8D38F541FFF}" type="sibTrans" cxnId="{5F9AF0B6-72FD-4D3F-9FAC-937D05038B68}">
      <dgm:prSet/>
      <dgm:spPr/>
      <dgm:t>
        <a:bodyPr/>
        <a:lstStyle/>
        <a:p>
          <a:endParaRPr lang="en-US"/>
        </a:p>
      </dgm:t>
    </dgm:pt>
    <dgm:pt modelId="{DDFF4A3C-2475-4C63-A976-D97EA2E56CD7}">
      <dgm:prSet/>
      <dgm:spPr/>
      <dgm:t>
        <a:bodyPr/>
        <a:lstStyle/>
        <a:p>
          <a:r>
            <a:rPr lang="en-US" b="1"/>
            <a:t>6. Close Positively</a:t>
          </a:r>
          <a:endParaRPr lang="en-US"/>
        </a:p>
      </dgm:t>
    </dgm:pt>
    <dgm:pt modelId="{35EBBD63-B9CF-48B1-8F60-7C2EF7563BF3}" type="parTrans" cxnId="{2D065C73-CF27-46EC-9657-F4FE05CD5548}">
      <dgm:prSet/>
      <dgm:spPr/>
      <dgm:t>
        <a:bodyPr/>
        <a:lstStyle/>
        <a:p>
          <a:endParaRPr lang="en-US"/>
        </a:p>
      </dgm:t>
    </dgm:pt>
    <dgm:pt modelId="{8A341E72-C524-4C02-BF35-6C74FECDBABC}" type="sibTrans" cxnId="{2D065C73-CF27-46EC-9657-F4FE05CD5548}">
      <dgm:prSet phldrT="6"/>
      <dgm:spPr/>
      <dgm:t>
        <a:bodyPr/>
        <a:lstStyle/>
        <a:p>
          <a:endParaRPr lang="en-US"/>
        </a:p>
      </dgm:t>
    </dgm:pt>
    <dgm:pt modelId="{ABC948CE-5E3A-4149-924D-CA4B45ABAB4D}">
      <dgm:prSet/>
      <dgm:spPr/>
      <dgm:t>
        <a:bodyPr/>
        <a:lstStyle/>
        <a:p>
          <a:r>
            <a:rPr lang="en-US"/>
            <a:t>Invite them to follow up if needed.</a:t>
          </a:r>
        </a:p>
      </dgm:t>
    </dgm:pt>
    <dgm:pt modelId="{7E4E569E-565E-4FFD-AF9D-3DF21E3113AB}" type="parTrans" cxnId="{C5A59C0E-FF8F-4970-B019-265233DD1FE2}">
      <dgm:prSet/>
      <dgm:spPr/>
      <dgm:t>
        <a:bodyPr/>
        <a:lstStyle/>
        <a:p>
          <a:endParaRPr lang="en-US"/>
        </a:p>
      </dgm:t>
    </dgm:pt>
    <dgm:pt modelId="{8AC43624-18FC-4871-871F-6885A1AE7BF8}" type="sibTrans" cxnId="{C5A59C0E-FF8F-4970-B019-265233DD1FE2}">
      <dgm:prSet/>
      <dgm:spPr/>
      <dgm:t>
        <a:bodyPr/>
        <a:lstStyle/>
        <a:p>
          <a:endParaRPr lang="en-US"/>
        </a:p>
      </dgm:t>
    </dgm:pt>
    <dgm:pt modelId="{FA7EABB2-7B05-4D89-A0B9-27FBA96F67FE}">
      <dgm:prSet/>
      <dgm:spPr/>
      <dgm:t>
        <a:bodyPr/>
        <a:lstStyle/>
        <a:p>
          <a:r>
            <a:rPr lang="en-US"/>
            <a:t>Example: </a:t>
          </a:r>
          <a:r>
            <a:rPr lang="en-US" i="1"/>
            <a:t>“If you have additional information or future concerns, please don’t hesitate to email me.”</a:t>
          </a:r>
          <a:endParaRPr lang="en-US"/>
        </a:p>
      </dgm:t>
    </dgm:pt>
    <dgm:pt modelId="{F83DB43B-66AE-4D1C-9D2A-99EF45EE6A04}" type="parTrans" cxnId="{F1AEDEFA-EC76-4853-9588-B548656F152B}">
      <dgm:prSet/>
      <dgm:spPr/>
      <dgm:t>
        <a:bodyPr/>
        <a:lstStyle/>
        <a:p>
          <a:endParaRPr lang="en-US"/>
        </a:p>
      </dgm:t>
    </dgm:pt>
    <dgm:pt modelId="{A0F60B2E-05E5-40E7-B8B2-2733D71B0064}" type="sibTrans" cxnId="{F1AEDEFA-EC76-4853-9588-B548656F152B}">
      <dgm:prSet/>
      <dgm:spPr/>
      <dgm:t>
        <a:bodyPr/>
        <a:lstStyle/>
        <a:p>
          <a:endParaRPr lang="en-US"/>
        </a:p>
      </dgm:t>
    </dgm:pt>
    <dgm:pt modelId="{2B915B0F-5A88-4406-8DC3-E935C4E7B299}" type="pres">
      <dgm:prSet presAssocID="{5934323F-1068-4449-AFAE-B4003CD93191}" presName="Name0" presStyleCnt="0">
        <dgm:presLayoutVars>
          <dgm:dir/>
          <dgm:resizeHandles val="exact"/>
        </dgm:presLayoutVars>
      </dgm:prSet>
      <dgm:spPr/>
    </dgm:pt>
    <dgm:pt modelId="{43640C6E-1418-4DFA-872D-B12620B00936}" type="pres">
      <dgm:prSet presAssocID="{FA3BBC8B-C0A9-44EA-91E7-795CF30F83FB}" presName="node" presStyleLbl="node1" presStyleIdx="0" presStyleCnt="6">
        <dgm:presLayoutVars>
          <dgm:bulletEnabled val="1"/>
        </dgm:presLayoutVars>
      </dgm:prSet>
      <dgm:spPr/>
    </dgm:pt>
    <dgm:pt modelId="{89A560B5-A734-4EC3-9AB3-CB7D776BD6EB}" type="pres">
      <dgm:prSet presAssocID="{58D4030B-0A27-4C6B-91CC-6682CF6A4180}" presName="sibTrans" presStyleLbl="sibTrans1D1" presStyleIdx="0" presStyleCnt="5"/>
      <dgm:spPr/>
    </dgm:pt>
    <dgm:pt modelId="{72F58C80-FB6F-45A8-B0B6-B03B763781E9}" type="pres">
      <dgm:prSet presAssocID="{58D4030B-0A27-4C6B-91CC-6682CF6A4180}" presName="connectorText" presStyleLbl="sibTrans1D1" presStyleIdx="0" presStyleCnt="5"/>
      <dgm:spPr/>
    </dgm:pt>
    <dgm:pt modelId="{DF379D65-1E87-4023-BC45-A11C1D214B81}" type="pres">
      <dgm:prSet presAssocID="{70ABE46C-40D1-4711-9E2E-A3659D7533BF}" presName="node" presStyleLbl="node1" presStyleIdx="1" presStyleCnt="6">
        <dgm:presLayoutVars>
          <dgm:bulletEnabled val="1"/>
        </dgm:presLayoutVars>
      </dgm:prSet>
      <dgm:spPr/>
    </dgm:pt>
    <dgm:pt modelId="{A2FBDE3A-13E6-4EE3-92E8-C822A5CC5AB5}" type="pres">
      <dgm:prSet presAssocID="{9FEFE71A-67FB-4398-8B05-9130596C928D}" presName="sibTrans" presStyleLbl="sibTrans1D1" presStyleIdx="1" presStyleCnt="5"/>
      <dgm:spPr/>
    </dgm:pt>
    <dgm:pt modelId="{5B042393-892A-43FA-B17A-1FC4BCE9E4DD}" type="pres">
      <dgm:prSet presAssocID="{9FEFE71A-67FB-4398-8B05-9130596C928D}" presName="connectorText" presStyleLbl="sibTrans1D1" presStyleIdx="1" presStyleCnt="5"/>
      <dgm:spPr/>
    </dgm:pt>
    <dgm:pt modelId="{259DF148-1CB8-4820-8F95-E48F3D34C017}" type="pres">
      <dgm:prSet presAssocID="{07ADD8EF-0F5F-4061-9135-1DD67FD83B60}" presName="node" presStyleLbl="node1" presStyleIdx="2" presStyleCnt="6">
        <dgm:presLayoutVars>
          <dgm:bulletEnabled val="1"/>
        </dgm:presLayoutVars>
      </dgm:prSet>
      <dgm:spPr/>
    </dgm:pt>
    <dgm:pt modelId="{8DB736DD-173A-4834-A61D-0E46DD371BDF}" type="pres">
      <dgm:prSet presAssocID="{FA436547-6203-4E23-A6A1-9B85702E14C7}" presName="sibTrans" presStyleLbl="sibTrans1D1" presStyleIdx="2" presStyleCnt="5"/>
      <dgm:spPr/>
    </dgm:pt>
    <dgm:pt modelId="{C01C19EB-048C-4E6A-AD77-946876F2DA07}" type="pres">
      <dgm:prSet presAssocID="{FA436547-6203-4E23-A6A1-9B85702E14C7}" presName="connectorText" presStyleLbl="sibTrans1D1" presStyleIdx="2" presStyleCnt="5"/>
      <dgm:spPr/>
    </dgm:pt>
    <dgm:pt modelId="{81FF1EB7-028D-49C5-8A82-EBD4D5AED42E}" type="pres">
      <dgm:prSet presAssocID="{BD97553D-97BF-4D12-BBAB-E0D472EE59FD}" presName="node" presStyleLbl="node1" presStyleIdx="3" presStyleCnt="6">
        <dgm:presLayoutVars>
          <dgm:bulletEnabled val="1"/>
        </dgm:presLayoutVars>
      </dgm:prSet>
      <dgm:spPr/>
    </dgm:pt>
    <dgm:pt modelId="{36F12CCE-9048-41FC-AB04-AFF5A3795372}" type="pres">
      <dgm:prSet presAssocID="{D545D046-1D5A-41C6-8198-B795C41A9EB6}" presName="sibTrans" presStyleLbl="sibTrans1D1" presStyleIdx="3" presStyleCnt="5"/>
      <dgm:spPr/>
    </dgm:pt>
    <dgm:pt modelId="{744220AE-E686-45DB-886B-771EA1EF4F27}" type="pres">
      <dgm:prSet presAssocID="{D545D046-1D5A-41C6-8198-B795C41A9EB6}" presName="connectorText" presStyleLbl="sibTrans1D1" presStyleIdx="3" presStyleCnt="5"/>
      <dgm:spPr/>
    </dgm:pt>
    <dgm:pt modelId="{F534DE26-4679-43CF-8056-AF76203BD95A}" type="pres">
      <dgm:prSet presAssocID="{B0BDFAEC-516E-44D0-86BC-968694E4CF1F}" presName="node" presStyleLbl="node1" presStyleIdx="4" presStyleCnt="6">
        <dgm:presLayoutVars>
          <dgm:bulletEnabled val="1"/>
        </dgm:presLayoutVars>
      </dgm:prSet>
      <dgm:spPr/>
    </dgm:pt>
    <dgm:pt modelId="{29EF6F6D-0305-42CC-8D51-DB8B8A48D532}" type="pres">
      <dgm:prSet presAssocID="{001BCBEC-2A62-4EE9-B692-F16057DE0E0D}" presName="sibTrans" presStyleLbl="sibTrans1D1" presStyleIdx="4" presStyleCnt="5"/>
      <dgm:spPr/>
    </dgm:pt>
    <dgm:pt modelId="{75E10C38-0D45-4871-9FB8-5D4164D1049D}" type="pres">
      <dgm:prSet presAssocID="{001BCBEC-2A62-4EE9-B692-F16057DE0E0D}" presName="connectorText" presStyleLbl="sibTrans1D1" presStyleIdx="4" presStyleCnt="5"/>
      <dgm:spPr/>
    </dgm:pt>
    <dgm:pt modelId="{4509C151-D3BA-4FC4-BDFD-9FA970D54757}" type="pres">
      <dgm:prSet presAssocID="{DDFF4A3C-2475-4C63-A976-D97EA2E56CD7}" presName="node" presStyleLbl="node1" presStyleIdx="5" presStyleCnt="6">
        <dgm:presLayoutVars>
          <dgm:bulletEnabled val="1"/>
        </dgm:presLayoutVars>
      </dgm:prSet>
      <dgm:spPr/>
    </dgm:pt>
  </dgm:ptLst>
  <dgm:cxnLst>
    <dgm:cxn modelId="{9AC29E05-38F1-4DC9-88CF-238D7E5CF8DD}" type="presOf" srcId="{B0BDFAEC-516E-44D0-86BC-968694E4CF1F}" destId="{F534DE26-4679-43CF-8056-AF76203BD95A}" srcOrd="0" destOrd="0" presId="urn:microsoft.com/office/officeart/2016/7/layout/RepeatingBendingProcessNew"/>
    <dgm:cxn modelId="{7FF33008-C26A-4F85-BA1B-42A7EFB0979A}" type="presOf" srcId="{D545D046-1D5A-41C6-8198-B795C41A9EB6}" destId="{744220AE-E686-45DB-886B-771EA1EF4F27}" srcOrd="1" destOrd="0" presId="urn:microsoft.com/office/officeart/2016/7/layout/RepeatingBendingProcessNew"/>
    <dgm:cxn modelId="{C5A59C0E-FF8F-4970-B019-265233DD1FE2}" srcId="{DDFF4A3C-2475-4C63-A976-D97EA2E56CD7}" destId="{ABC948CE-5E3A-4149-924D-CA4B45ABAB4D}" srcOrd="0" destOrd="0" parTransId="{7E4E569E-565E-4FFD-AF9D-3DF21E3113AB}" sibTransId="{8AC43624-18FC-4871-871F-6885A1AE7BF8}"/>
    <dgm:cxn modelId="{615DFE0F-1FBE-4F9F-A601-FD16F3098D13}" type="presOf" srcId="{60A02497-1F06-4DEF-9F7E-5BA893125323}" destId="{81FF1EB7-028D-49C5-8A82-EBD4D5AED42E}" srcOrd="0" destOrd="2" presId="urn:microsoft.com/office/officeart/2016/7/layout/RepeatingBendingProcessNew"/>
    <dgm:cxn modelId="{2C4D8318-A53C-4951-BB28-890A14D07010}" srcId="{70ABE46C-40D1-4711-9E2E-A3659D7533BF}" destId="{D24B5793-E7CA-4D35-AA71-D3AEAC5C9635}" srcOrd="1" destOrd="0" parTransId="{92379D24-3024-4F9D-9A04-F72D53641D53}" sibTransId="{C1D0FDDB-8FCD-448E-B971-A30FF4635A2C}"/>
    <dgm:cxn modelId="{7A5E9F19-2138-4E19-ADD2-D269D80F7275}" type="presOf" srcId="{5A3B8507-A05B-46B9-BE3A-14AA7B4D4032}" destId="{43640C6E-1418-4DFA-872D-B12620B00936}" srcOrd="0" destOrd="2" presId="urn:microsoft.com/office/officeart/2016/7/layout/RepeatingBendingProcessNew"/>
    <dgm:cxn modelId="{B7155620-C91D-4589-B0D0-3B3D4866FF84}" type="presOf" srcId="{58D4030B-0A27-4C6B-91CC-6682CF6A4180}" destId="{72F58C80-FB6F-45A8-B0B6-B03B763781E9}" srcOrd="1" destOrd="0" presId="urn:microsoft.com/office/officeart/2016/7/layout/RepeatingBendingProcessNew"/>
    <dgm:cxn modelId="{77698422-5E9F-4B97-B47B-8DB5F7A93B16}" srcId="{FA3BBC8B-C0A9-44EA-91E7-795CF30F83FB}" destId="{FD7CB910-CC55-43A1-8CD5-B37D14CFC8A6}" srcOrd="0" destOrd="0" parTransId="{05BD1416-CDFB-4D20-863B-277227959C18}" sibTransId="{CA535D44-3767-467E-A796-6BDDE55934DD}"/>
    <dgm:cxn modelId="{1E1BC523-184A-48B3-B2A7-A94E5056FD3B}" type="presOf" srcId="{BE809DD1-2455-412C-BEAB-AAABEA45DC5B}" destId="{F534DE26-4679-43CF-8056-AF76203BD95A}" srcOrd="0" destOrd="1" presId="urn:microsoft.com/office/officeart/2016/7/layout/RepeatingBendingProcessNew"/>
    <dgm:cxn modelId="{9B4F5228-2227-464F-BDC7-4BD4756603DA}" type="presOf" srcId="{CA8DB3E5-FBE4-497B-A12C-9CB049FE5988}" destId="{43640C6E-1418-4DFA-872D-B12620B00936}" srcOrd="0" destOrd="3" presId="urn:microsoft.com/office/officeart/2016/7/layout/RepeatingBendingProcessNew"/>
    <dgm:cxn modelId="{D43EC829-E4D4-4F9E-A49B-5EE1B2D8BD6E}" srcId="{BD97553D-97BF-4D12-BBAB-E0D472EE59FD}" destId="{60A02497-1F06-4DEF-9F7E-5BA893125323}" srcOrd="1" destOrd="0" parTransId="{B5CDDFDF-EC05-4D55-AC3D-A0C3A0284ABC}" sibTransId="{B064CD56-5883-4BCD-A6C0-98585C43B332}"/>
    <dgm:cxn modelId="{32E8F229-8141-44B7-91BE-E155FEE5260E}" srcId="{5934323F-1068-4449-AFAE-B4003CD93191}" destId="{70ABE46C-40D1-4711-9E2E-A3659D7533BF}" srcOrd="1" destOrd="0" parTransId="{45B952F8-EB37-428B-A5B6-2F3D1ACD0D3F}" sibTransId="{9FEFE71A-67FB-4398-8B05-9130596C928D}"/>
    <dgm:cxn modelId="{C0FFD43C-1D0A-4587-99AE-C3BF1598315E}" type="presOf" srcId="{07ADD8EF-0F5F-4061-9135-1DD67FD83B60}" destId="{259DF148-1CB8-4820-8F95-E48F3D34C017}" srcOrd="0" destOrd="0" presId="urn:microsoft.com/office/officeart/2016/7/layout/RepeatingBendingProcessNew"/>
    <dgm:cxn modelId="{07AC3862-1A12-4830-8F98-25DFE1A1771F}" srcId="{70ABE46C-40D1-4711-9E2E-A3659D7533BF}" destId="{326FA8C5-960B-46AE-BE20-723B6E68E6C6}" srcOrd="0" destOrd="0" parTransId="{382F8B44-F1E5-4722-809D-114710151E56}" sibTransId="{508C9C93-99B5-4455-AB7C-247A33F5E37A}"/>
    <dgm:cxn modelId="{17E6E148-4E6A-44B9-B43A-DD6562CCE20C}" type="presOf" srcId="{D545D046-1D5A-41C6-8198-B795C41A9EB6}" destId="{36F12CCE-9048-41FC-AB04-AFF5A3795372}" srcOrd="0" destOrd="0" presId="urn:microsoft.com/office/officeart/2016/7/layout/RepeatingBendingProcessNew"/>
    <dgm:cxn modelId="{77003A4B-8399-4AC3-BA8C-533E29BAF315}" srcId="{BD97553D-97BF-4D12-BBAB-E0D472EE59FD}" destId="{8B97B19D-F093-4A6D-9822-5728F6CEDAA8}" srcOrd="0" destOrd="0" parTransId="{E4BAAAF0-51AE-431E-B5DA-5F85CCE5BA34}" sibTransId="{C3FB0918-BD46-4CEC-97D6-1FF5760DED50}"/>
    <dgm:cxn modelId="{68B0D04D-69A1-4334-BB5F-F7B15284F0B9}" srcId="{FA3BBC8B-C0A9-44EA-91E7-795CF30F83FB}" destId="{CA8DB3E5-FBE4-497B-A12C-9CB049FE5988}" srcOrd="2" destOrd="0" parTransId="{D5A42674-A78C-437E-B2DA-C7234D35357A}" sibTransId="{E09BEB39-D78B-4F59-9B8E-9B948BF989AE}"/>
    <dgm:cxn modelId="{79BD0B6E-2508-41AD-8F7F-CF8EECDDD2EB}" type="presOf" srcId="{D24B5793-E7CA-4D35-AA71-D3AEAC5C9635}" destId="{DF379D65-1E87-4023-BC45-A11C1D214B81}" srcOrd="0" destOrd="2" presId="urn:microsoft.com/office/officeart/2016/7/layout/RepeatingBendingProcessNew"/>
    <dgm:cxn modelId="{0E5C6B70-6C92-4057-A809-3BE7B471E53D}" srcId="{FA3BBC8B-C0A9-44EA-91E7-795CF30F83FB}" destId="{5A3B8507-A05B-46B9-BE3A-14AA7B4D4032}" srcOrd="1" destOrd="0" parTransId="{862A4DDA-21C0-44AC-AD6B-1C8111726FB8}" sibTransId="{7752325E-C027-4A0C-8446-C5F40CEF08A3}"/>
    <dgm:cxn modelId="{B7FB4252-26AA-4DE0-8000-CF24A1972743}" type="presOf" srcId="{BD97553D-97BF-4D12-BBAB-E0D472EE59FD}" destId="{81FF1EB7-028D-49C5-8A82-EBD4D5AED42E}" srcOrd="0" destOrd="0" presId="urn:microsoft.com/office/officeart/2016/7/layout/RepeatingBendingProcessNew"/>
    <dgm:cxn modelId="{2D065C73-CF27-46EC-9657-F4FE05CD5548}" srcId="{5934323F-1068-4449-AFAE-B4003CD93191}" destId="{DDFF4A3C-2475-4C63-A976-D97EA2E56CD7}" srcOrd="5" destOrd="0" parTransId="{35EBBD63-B9CF-48B1-8F60-7C2EF7563BF3}" sibTransId="{8A341E72-C524-4C02-BF35-6C74FECDBABC}"/>
    <dgm:cxn modelId="{C7FDFA55-8111-4272-AA74-3F1B40FD77F4}" type="presOf" srcId="{ABC948CE-5E3A-4149-924D-CA4B45ABAB4D}" destId="{4509C151-D3BA-4FC4-BDFD-9FA970D54757}" srcOrd="0" destOrd="1" presId="urn:microsoft.com/office/officeart/2016/7/layout/RepeatingBendingProcessNew"/>
    <dgm:cxn modelId="{51C4B476-6481-4B9D-AA92-F693ECF35A6F}" srcId="{5934323F-1068-4449-AFAE-B4003CD93191}" destId="{B0BDFAEC-516E-44D0-86BC-968694E4CF1F}" srcOrd="4" destOrd="0" parTransId="{5A3FCFB7-C3EF-4181-9005-70610E90FEEE}" sibTransId="{001BCBEC-2A62-4EE9-B692-F16057DE0E0D}"/>
    <dgm:cxn modelId="{C98D6657-D306-4017-AD92-C1160B51AEA3}" srcId="{5934323F-1068-4449-AFAE-B4003CD93191}" destId="{07ADD8EF-0F5F-4061-9135-1DD67FD83B60}" srcOrd="2" destOrd="0" parTransId="{C653693A-AFE2-4768-BF47-1242ECFB445F}" sibTransId="{FA436547-6203-4E23-A6A1-9B85702E14C7}"/>
    <dgm:cxn modelId="{C7ACB27C-00E2-4762-A0AD-65673FCA4C52}" type="presOf" srcId="{5934323F-1068-4449-AFAE-B4003CD93191}" destId="{2B915B0F-5A88-4406-8DC3-E935C4E7B299}" srcOrd="0" destOrd="0" presId="urn:microsoft.com/office/officeart/2016/7/layout/RepeatingBendingProcessNew"/>
    <dgm:cxn modelId="{1E377481-5739-46F8-9226-1813990262D1}" type="presOf" srcId="{70ABE46C-40D1-4711-9E2E-A3659D7533BF}" destId="{DF379D65-1E87-4023-BC45-A11C1D214B81}" srcOrd="0" destOrd="0" presId="urn:microsoft.com/office/officeart/2016/7/layout/RepeatingBendingProcessNew"/>
    <dgm:cxn modelId="{2B96CF84-5490-47DE-9781-6B4DAB2B3334}" type="presOf" srcId="{FA436547-6203-4E23-A6A1-9B85702E14C7}" destId="{C01C19EB-048C-4E6A-AD77-946876F2DA07}" srcOrd="1" destOrd="0" presId="urn:microsoft.com/office/officeart/2016/7/layout/RepeatingBendingProcessNew"/>
    <dgm:cxn modelId="{7DFAC29B-16E8-4A5D-8E5D-0799E69442B6}" srcId="{07ADD8EF-0F5F-4061-9135-1DD67FD83B60}" destId="{2A2A1795-1B73-4EBF-80CB-192C027246E1}" srcOrd="0" destOrd="0" parTransId="{816D93B2-CA02-439C-B58C-466320E538B8}" sibTransId="{FEC7A9AF-31F0-428B-9DDA-D6286374A471}"/>
    <dgm:cxn modelId="{D06A449C-2B45-4998-983E-765D37C6B117}" srcId="{5934323F-1068-4449-AFAE-B4003CD93191}" destId="{FA3BBC8B-C0A9-44EA-91E7-795CF30F83FB}" srcOrd="0" destOrd="0" parTransId="{21925590-8AD8-415E-AB36-CCDD0094E8C7}" sibTransId="{58D4030B-0A27-4C6B-91CC-6682CF6A4180}"/>
    <dgm:cxn modelId="{33C76FA3-5A55-46F3-9BB5-0DB2B1C90929}" type="presOf" srcId="{9FEFE71A-67FB-4398-8B05-9130596C928D}" destId="{A2FBDE3A-13E6-4EE3-92E8-C822A5CC5AB5}" srcOrd="0" destOrd="0" presId="urn:microsoft.com/office/officeart/2016/7/layout/RepeatingBendingProcessNew"/>
    <dgm:cxn modelId="{384E53B0-2229-46F2-BF3C-8D24D41D1CE5}" type="presOf" srcId="{FA7EABB2-7B05-4D89-A0B9-27FBA96F67FE}" destId="{4509C151-D3BA-4FC4-BDFD-9FA970D54757}" srcOrd="0" destOrd="2" presId="urn:microsoft.com/office/officeart/2016/7/layout/RepeatingBendingProcessNew"/>
    <dgm:cxn modelId="{5F9AF0B6-72FD-4D3F-9FAC-937D05038B68}" srcId="{B0BDFAEC-516E-44D0-86BC-968694E4CF1F}" destId="{9CEF9C37-7F16-4699-BAB3-3A5CCFCEEF6D}" srcOrd="1" destOrd="0" parTransId="{0631F063-1E36-4844-9A64-5FE20BF6ECD0}" sibTransId="{1A7E2575-8DCC-4D7A-A3C8-F8D38F541FFF}"/>
    <dgm:cxn modelId="{B8B655B9-40D9-4345-A75B-0C40674FA0B8}" type="presOf" srcId="{DDFF4A3C-2475-4C63-A976-D97EA2E56CD7}" destId="{4509C151-D3BA-4FC4-BDFD-9FA970D54757}" srcOrd="0" destOrd="0" presId="urn:microsoft.com/office/officeart/2016/7/layout/RepeatingBendingProcessNew"/>
    <dgm:cxn modelId="{F3B412BC-8BD3-4867-8B2A-F78D1F3CCB1A}" srcId="{07ADD8EF-0F5F-4061-9135-1DD67FD83B60}" destId="{49C4C4E0-CD64-47D6-9DC7-4BE8595F2349}" srcOrd="1" destOrd="0" parTransId="{237AC5D0-0061-42C4-AA95-896889066A75}" sibTransId="{B8306942-73D2-46D0-8EC7-71690FF39880}"/>
    <dgm:cxn modelId="{8D15F6C0-A799-475D-86CA-28D43055B8E1}" type="presOf" srcId="{8B97B19D-F093-4A6D-9822-5728F6CEDAA8}" destId="{81FF1EB7-028D-49C5-8A82-EBD4D5AED42E}" srcOrd="0" destOrd="1" presId="urn:microsoft.com/office/officeart/2016/7/layout/RepeatingBendingProcessNew"/>
    <dgm:cxn modelId="{E9AF3AC3-010E-40BA-B9FF-DB2A881C0804}" type="presOf" srcId="{9CEF9C37-7F16-4699-BAB3-3A5CCFCEEF6D}" destId="{F534DE26-4679-43CF-8056-AF76203BD95A}" srcOrd="0" destOrd="2" presId="urn:microsoft.com/office/officeart/2016/7/layout/RepeatingBendingProcessNew"/>
    <dgm:cxn modelId="{F55D16C7-A836-4E97-8D9C-B29505C66F50}" type="presOf" srcId="{FA3BBC8B-C0A9-44EA-91E7-795CF30F83FB}" destId="{43640C6E-1418-4DFA-872D-B12620B00936}" srcOrd="0" destOrd="0" presId="urn:microsoft.com/office/officeart/2016/7/layout/RepeatingBendingProcessNew"/>
    <dgm:cxn modelId="{33F90EC8-D0CA-459D-B41A-0D489A84B287}" srcId="{5934323F-1068-4449-AFAE-B4003CD93191}" destId="{BD97553D-97BF-4D12-BBAB-E0D472EE59FD}" srcOrd="3" destOrd="0" parTransId="{78E425BC-5E40-4669-8024-CD375668E262}" sibTransId="{D545D046-1D5A-41C6-8198-B795C41A9EB6}"/>
    <dgm:cxn modelId="{4744C8CB-752D-4476-A529-F8FC7AF0E78F}" type="presOf" srcId="{001BCBEC-2A62-4EE9-B692-F16057DE0E0D}" destId="{75E10C38-0D45-4871-9FB8-5D4164D1049D}" srcOrd="1" destOrd="0" presId="urn:microsoft.com/office/officeart/2016/7/layout/RepeatingBendingProcessNew"/>
    <dgm:cxn modelId="{A5F24ED3-84BF-456A-9D13-B8C4B194115A}" type="presOf" srcId="{326FA8C5-960B-46AE-BE20-723B6E68E6C6}" destId="{DF379D65-1E87-4023-BC45-A11C1D214B81}" srcOrd="0" destOrd="1" presId="urn:microsoft.com/office/officeart/2016/7/layout/RepeatingBendingProcessNew"/>
    <dgm:cxn modelId="{C214F0DB-7063-4D58-80EE-8D622F8C24F3}" type="presOf" srcId="{001BCBEC-2A62-4EE9-B692-F16057DE0E0D}" destId="{29EF6F6D-0305-42CC-8D51-DB8B8A48D532}" srcOrd="0" destOrd="0" presId="urn:microsoft.com/office/officeart/2016/7/layout/RepeatingBendingProcessNew"/>
    <dgm:cxn modelId="{28B000E8-9407-417E-9C08-3F3D7A99EC6A}" type="presOf" srcId="{49C4C4E0-CD64-47D6-9DC7-4BE8595F2349}" destId="{259DF148-1CB8-4820-8F95-E48F3D34C017}" srcOrd="0" destOrd="2" presId="urn:microsoft.com/office/officeart/2016/7/layout/RepeatingBendingProcessNew"/>
    <dgm:cxn modelId="{ADE26EF1-8BED-4915-A452-023784DB5558}" type="presOf" srcId="{2A2A1795-1B73-4EBF-80CB-192C027246E1}" destId="{259DF148-1CB8-4820-8F95-E48F3D34C017}" srcOrd="0" destOrd="1" presId="urn:microsoft.com/office/officeart/2016/7/layout/RepeatingBendingProcessNew"/>
    <dgm:cxn modelId="{3CEB63F3-77FA-4483-A8F1-93DFA0EBD6D9}" type="presOf" srcId="{9FEFE71A-67FB-4398-8B05-9130596C928D}" destId="{5B042393-892A-43FA-B17A-1FC4BCE9E4DD}" srcOrd="1" destOrd="0" presId="urn:microsoft.com/office/officeart/2016/7/layout/RepeatingBendingProcessNew"/>
    <dgm:cxn modelId="{33D3FAF4-56C6-476D-B050-61D978F5CDC2}" type="presOf" srcId="{58D4030B-0A27-4C6B-91CC-6682CF6A4180}" destId="{89A560B5-A734-4EC3-9AB3-CB7D776BD6EB}" srcOrd="0" destOrd="0" presId="urn:microsoft.com/office/officeart/2016/7/layout/RepeatingBendingProcessNew"/>
    <dgm:cxn modelId="{F1AEDEFA-EC76-4853-9588-B548656F152B}" srcId="{DDFF4A3C-2475-4C63-A976-D97EA2E56CD7}" destId="{FA7EABB2-7B05-4D89-A0B9-27FBA96F67FE}" srcOrd="1" destOrd="0" parTransId="{F83DB43B-66AE-4D1C-9D2A-99EF45EE6A04}" sibTransId="{A0F60B2E-05E5-40E7-B8B2-2733D71B0064}"/>
    <dgm:cxn modelId="{E1452CFB-423C-4C3E-900A-B427F6503DC9}" type="presOf" srcId="{FD7CB910-CC55-43A1-8CD5-B37D14CFC8A6}" destId="{43640C6E-1418-4DFA-872D-B12620B00936}" srcOrd="0" destOrd="1" presId="urn:microsoft.com/office/officeart/2016/7/layout/RepeatingBendingProcessNew"/>
    <dgm:cxn modelId="{6AA9ECFD-D6C4-4377-A96A-73964AC3DC98}" type="presOf" srcId="{FA436547-6203-4E23-A6A1-9B85702E14C7}" destId="{8DB736DD-173A-4834-A61D-0E46DD371BDF}" srcOrd="0" destOrd="0" presId="urn:microsoft.com/office/officeart/2016/7/layout/RepeatingBendingProcessNew"/>
    <dgm:cxn modelId="{0232A6FE-D710-45B6-ACF1-B437C6897043}" srcId="{B0BDFAEC-516E-44D0-86BC-968694E4CF1F}" destId="{BE809DD1-2455-412C-BEAB-AAABEA45DC5B}" srcOrd="0" destOrd="0" parTransId="{05541688-61E4-4ED4-9532-D7EF0B38A857}" sibTransId="{D37B3824-D437-4A3B-8329-AD4E04FEE248}"/>
    <dgm:cxn modelId="{A036C5E2-73AB-433C-BE9F-C214FE7DF928}" type="presParOf" srcId="{2B915B0F-5A88-4406-8DC3-E935C4E7B299}" destId="{43640C6E-1418-4DFA-872D-B12620B00936}" srcOrd="0" destOrd="0" presId="urn:microsoft.com/office/officeart/2016/7/layout/RepeatingBendingProcessNew"/>
    <dgm:cxn modelId="{A04E3FCC-F043-49D7-8762-4128B2FF4A4F}" type="presParOf" srcId="{2B915B0F-5A88-4406-8DC3-E935C4E7B299}" destId="{89A560B5-A734-4EC3-9AB3-CB7D776BD6EB}" srcOrd="1" destOrd="0" presId="urn:microsoft.com/office/officeart/2016/7/layout/RepeatingBendingProcessNew"/>
    <dgm:cxn modelId="{6776BEAC-2B9D-4441-8E5C-2CF249CA00D1}" type="presParOf" srcId="{89A560B5-A734-4EC3-9AB3-CB7D776BD6EB}" destId="{72F58C80-FB6F-45A8-B0B6-B03B763781E9}" srcOrd="0" destOrd="0" presId="urn:microsoft.com/office/officeart/2016/7/layout/RepeatingBendingProcessNew"/>
    <dgm:cxn modelId="{C8B03896-0262-431A-A7E8-5C989F6F94FF}" type="presParOf" srcId="{2B915B0F-5A88-4406-8DC3-E935C4E7B299}" destId="{DF379D65-1E87-4023-BC45-A11C1D214B81}" srcOrd="2" destOrd="0" presId="urn:microsoft.com/office/officeart/2016/7/layout/RepeatingBendingProcessNew"/>
    <dgm:cxn modelId="{E68EE441-D21C-4685-931D-E80D8BA1F16A}" type="presParOf" srcId="{2B915B0F-5A88-4406-8DC3-E935C4E7B299}" destId="{A2FBDE3A-13E6-4EE3-92E8-C822A5CC5AB5}" srcOrd="3" destOrd="0" presId="urn:microsoft.com/office/officeart/2016/7/layout/RepeatingBendingProcessNew"/>
    <dgm:cxn modelId="{B54F4A0A-B381-4D64-8D04-535119620CC0}" type="presParOf" srcId="{A2FBDE3A-13E6-4EE3-92E8-C822A5CC5AB5}" destId="{5B042393-892A-43FA-B17A-1FC4BCE9E4DD}" srcOrd="0" destOrd="0" presId="urn:microsoft.com/office/officeart/2016/7/layout/RepeatingBendingProcessNew"/>
    <dgm:cxn modelId="{42E0EA4C-8045-41EC-89D0-5E7F60D8F8F3}" type="presParOf" srcId="{2B915B0F-5A88-4406-8DC3-E935C4E7B299}" destId="{259DF148-1CB8-4820-8F95-E48F3D34C017}" srcOrd="4" destOrd="0" presId="urn:microsoft.com/office/officeart/2016/7/layout/RepeatingBendingProcessNew"/>
    <dgm:cxn modelId="{D011E617-D784-4B77-95B2-E2700788E823}" type="presParOf" srcId="{2B915B0F-5A88-4406-8DC3-E935C4E7B299}" destId="{8DB736DD-173A-4834-A61D-0E46DD371BDF}" srcOrd="5" destOrd="0" presId="urn:microsoft.com/office/officeart/2016/7/layout/RepeatingBendingProcessNew"/>
    <dgm:cxn modelId="{E37B5DCE-8EE0-4191-B4FE-F2EF13819B18}" type="presParOf" srcId="{8DB736DD-173A-4834-A61D-0E46DD371BDF}" destId="{C01C19EB-048C-4E6A-AD77-946876F2DA07}" srcOrd="0" destOrd="0" presId="urn:microsoft.com/office/officeart/2016/7/layout/RepeatingBendingProcessNew"/>
    <dgm:cxn modelId="{2758150C-A4F5-472B-98FD-909312DFE5EA}" type="presParOf" srcId="{2B915B0F-5A88-4406-8DC3-E935C4E7B299}" destId="{81FF1EB7-028D-49C5-8A82-EBD4D5AED42E}" srcOrd="6" destOrd="0" presId="urn:microsoft.com/office/officeart/2016/7/layout/RepeatingBendingProcessNew"/>
    <dgm:cxn modelId="{AD0BCB66-6828-4D6D-9B76-A6DCEB7B47C4}" type="presParOf" srcId="{2B915B0F-5A88-4406-8DC3-E935C4E7B299}" destId="{36F12CCE-9048-41FC-AB04-AFF5A3795372}" srcOrd="7" destOrd="0" presId="urn:microsoft.com/office/officeart/2016/7/layout/RepeatingBendingProcessNew"/>
    <dgm:cxn modelId="{88B58E58-A136-4F69-B445-044C9AB95CF0}" type="presParOf" srcId="{36F12CCE-9048-41FC-AB04-AFF5A3795372}" destId="{744220AE-E686-45DB-886B-771EA1EF4F27}" srcOrd="0" destOrd="0" presId="urn:microsoft.com/office/officeart/2016/7/layout/RepeatingBendingProcessNew"/>
    <dgm:cxn modelId="{A6B40102-20DA-4F2B-BAEA-2EF57FD9F99B}" type="presParOf" srcId="{2B915B0F-5A88-4406-8DC3-E935C4E7B299}" destId="{F534DE26-4679-43CF-8056-AF76203BD95A}" srcOrd="8" destOrd="0" presId="urn:microsoft.com/office/officeart/2016/7/layout/RepeatingBendingProcessNew"/>
    <dgm:cxn modelId="{38DF8B9B-28BF-4910-A465-F6ECBF7C9CDA}" type="presParOf" srcId="{2B915B0F-5A88-4406-8DC3-E935C4E7B299}" destId="{29EF6F6D-0305-42CC-8D51-DB8B8A48D532}" srcOrd="9" destOrd="0" presId="urn:microsoft.com/office/officeart/2016/7/layout/RepeatingBendingProcessNew"/>
    <dgm:cxn modelId="{BA515DA8-3075-459E-9C3F-375E39242ACA}" type="presParOf" srcId="{29EF6F6D-0305-42CC-8D51-DB8B8A48D532}" destId="{75E10C38-0D45-4871-9FB8-5D4164D1049D}" srcOrd="0" destOrd="0" presId="urn:microsoft.com/office/officeart/2016/7/layout/RepeatingBendingProcessNew"/>
    <dgm:cxn modelId="{1E20AAC6-ACC7-4EDF-A634-ACCF37E645A5}" type="presParOf" srcId="{2B915B0F-5A88-4406-8DC3-E935C4E7B299}" destId="{4509C151-D3BA-4FC4-BDFD-9FA970D54757}"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228FE0-2114-4AFD-8376-DA599E8F2272}">
      <dsp:nvSpPr>
        <dsp:cNvPr id="0" name=""/>
        <dsp:cNvSpPr/>
      </dsp:nvSpPr>
      <dsp:spPr>
        <a:xfrm>
          <a:off x="0" y="3914"/>
          <a:ext cx="7306056" cy="8338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FAE4C0-6BDC-4EDB-8E8D-E779B6D3E97D}">
      <dsp:nvSpPr>
        <dsp:cNvPr id="0" name=""/>
        <dsp:cNvSpPr/>
      </dsp:nvSpPr>
      <dsp:spPr>
        <a:xfrm>
          <a:off x="252238" y="191530"/>
          <a:ext cx="458615" cy="4586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E9CFA06-EB40-4A7C-8E60-DEA138264567}">
      <dsp:nvSpPr>
        <dsp:cNvPr id="0" name=""/>
        <dsp:cNvSpPr/>
      </dsp:nvSpPr>
      <dsp:spPr>
        <a:xfrm>
          <a:off x="963093" y="3914"/>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666750">
            <a:lnSpc>
              <a:spcPct val="100000"/>
            </a:lnSpc>
            <a:spcBef>
              <a:spcPct val="0"/>
            </a:spcBef>
            <a:spcAft>
              <a:spcPct val="35000"/>
            </a:spcAft>
            <a:buNone/>
          </a:pPr>
          <a:r>
            <a:rPr lang="en-US" sz="1500" b="1" kern="1200"/>
            <a:t>Maintains Trust</a:t>
          </a:r>
          <a:r>
            <a:rPr lang="en-US" sz="1500" kern="1200"/>
            <a:t> – Even when the outcome isn’t favorable, members are more likely to respect honesty and professionalism.</a:t>
          </a:r>
        </a:p>
      </dsp:txBody>
      <dsp:txXfrm>
        <a:off x="963093" y="3914"/>
        <a:ext cx="6342962" cy="833847"/>
      </dsp:txXfrm>
    </dsp:sp>
    <dsp:sp modelId="{B00112D5-A2FE-491B-A7D8-6A3C612D489B}">
      <dsp:nvSpPr>
        <dsp:cNvPr id="0" name=""/>
        <dsp:cNvSpPr/>
      </dsp:nvSpPr>
      <dsp:spPr>
        <a:xfrm>
          <a:off x="0" y="1046223"/>
          <a:ext cx="7306056" cy="8338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7FD74D-D54B-4073-9B82-8DDDE1910E89}">
      <dsp:nvSpPr>
        <dsp:cNvPr id="0" name=""/>
        <dsp:cNvSpPr/>
      </dsp:nvSpPr>
      <dsp:spPr>
        <a:xfrm>
          <a:off x="252238" y="1233839"/>
          <a:ext cx="458615" cy="4586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56C2C5-9D1E-4C39-AE74-3437488FF629}">
      <dsp:nvSpPr>
        <dsp:cNvPr id="0" name=""/>
        <dsp:cNvSpPr/>
      </dsp:nvSpPr>
      <dsp:spPr>
        <a:xfrm>
          <a:off x="963093" y="1046223"/>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666750">
            <a:lnSpc>
              <a:spcPct val="100000"/>
            </a:lnSpc>
            <a:spcBef>
              <a:spcPct val="0"/>
            </a:spcBef>
            <a:spcAft>
              <a:spcPct val="35000"/>
            </a:spcAft>
            <a:buNone/>
          </a:pPr>
          <a:r>
            <a:rPr lang="en-US" sz="1500" b="1" kern="1200"/>
            <a:t>Protects Union Reputation</a:t>
          </a:r>
          <a:r>
            <a:rPr lang="en-US" sz="1500" kern="1200"/>
            <a:t> – Poor delivery can make it seem like the union doesn’t care or isn’t effective.</a:t>
          </a:r>
        </a:p>
      </dsp:txBody>
      <dsp:txXfrm>
        <a:off x="963093" y="1046223"/>
        <a:ext cx="6342962" cy="833847"/>
      </dsp:txXfrm>
    </dsp:sp>
    <dsp:sp modelId="{3D40B4D8-36D1-4706-8521-4D2FEBEFB510}">
      <dsp:nvSpPr>
        <dsp:cNvPr id="0" name=""/>
        <dsp:cNvSpPr/>
      </dsp:nvSpPr>
      <dsp:spPr>
        <a:xfrm>
          <a:off x="0" y="2088532"/>
          <a:ext cx="7306056" cy="8338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811042-9B48-4BA3-A1E6-1EF7C0260471}">
      <dsp:nvSpPr>
        <dsp:cNvPr id="0" name=""/>
        <dsp:cNvSpPr/>
      </dsp:nvSpPr>
      <dsp:spPr>
        <a:xfrm>
          <a:off x="252238" y="2276148"/>
          <a:ext cx="458615" cy="4586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F81177-6964-4180-AC57-73C223BD35F8}">
      <dsp:nvSpPr>
        <dsp:cNvPr id="0" name=""/>
        <dsp:cNvSpPr/>
      </dsp:nvSpPr>
      <dsp:spPr>
        <a:xfrm>
          <a:off x="963093" y="2088532"/>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666750">
            <a:lnSpc>
              <a:spcPct val="100000"/>
            </a:lnSpc>
            <a:spcBef>
              <a:spcPct val="0"/>
            </a:spcBef>
            <a:spcAft>
              <a:spcPct val="35000"/>
            </a:spcAft>
            <a:buNone/>
          </a:pPr>
          <a:r>
            <a:rPr lang="en-US" sz="1500" b="1" kern="1200"/>
            <a:t>Reduces Conflict</a:t>
          </a:r>
          <a:r>
            <a:rPr lang="en-US" sz="1500" kern="1200"/>
            <a:t> – Clear, respectful communication helps prevent anger from escalating.</a:t>
          </a:r>
        </a:p>
      </dsp:txBody>
      <dsp:txXfrm>
        <a:off x="963093" y="2088532"/>
        <a:ext cx="6342962" cy="833847"/>
      </dsp:txXfrm>
    </dsp:sp>
    <dsp:sp modelId="{4C8F9346-8E6E-435B-9930-486FE6AFAEBC}">
      <dsp:nvSpPr>
        <dsp:cNvPr id="0" name=""/>
        <dsp:cNvSpPr/>
      </dsp:nvSpPr>
      <dsp:spPr>
        <a:xfrm>
          <a:off x="0" y="3130841"/>
          <a:ext cx="7306056" cy="8338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5CB575-3632-4BAD-87C5-A32EE5BC22D6}">
      <dsp:nvSpPr>
        <dsp:cNvPr id="0" name=""/>
        <dsp:cNvSpPr/>
      </dsp:nvSpPr>
      <dsp:spPr>
        <a:xfrm>
          <a:off x="252238" y="3318456"/>
          <a:ext cx="458615" cy="4586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15275E-1605-49FD-B718-3373C767C18F}">
      <dsp:nvSpPr>
        <dsp:cNvPr id="0" name=""/>
        <dsp:cNvSpPr/>
      </dsp:nvSpPr>
      <dsp:spPr>
        <a:xfrm>
          <a:off x="963093" y="3130841"/>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666750">
            <a:lnSpc>
              <a:spcPct val="100000"/>
            </a:lnSpc>
            <a:spcBef>
              <a:spcPct val="0"/>
            </a:spcBef>
            <a:spcAft>
              <a:spcPct val="35000"/>
            </a:spcAft>
            <a:buNone/>
          </a:pPr>
          <a:r>
            <a:rPr lang="en-US" sz="1500" b="1" kern="1200"/>
            <a:t>Encourages Future Engagement</a:t>
          </a:r>
          <a:r>
            <a:rPr lang="en-US" sz="1500" kern="1200"/>
            <a:t> – If the member feels heard and respected, they’re more likely to come to the union in the future.</a:t>
          </a:r>
        </a:p>
      </dsp:txBody>
      <dsp:txXfrm>
        <a:off x="963093" y="3130841"/>
        <a:ext cx="6342962" cy="833847"/>
      </dsp:txXfrm>
    </dsp:sp>
    <dsp:sp modelId="{F1B09E3C-64FF-4946-B889-590BC10A9CB9}">
      <dsp:nvSpPr>
        <dsp:cNvPr id="0" name=""/>
        <dsp:cNvSpPr/>
      </dsp:nvSpPr>
      <dsp:spPr>
        <a:xfrm>
          <a:off x="0" y="4173150"/>
          <a:ext cx="7306056" cy="83384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381970-DE05-4F54-B6A2-AFEF1A8647DE}">
      <dsp:nvSpPr>
        <dsp:cNvPr id="0" name=""/>
        <dsp:cNvSpPr/>
      </dsp:nvSpPr>
      <dsp:spPr>
        <a:xfrm>
          <a:off x="252238" y="4360765"/>
          <a:ext cx="458615" cy="45861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F94FE-8C05-45D7-BE16-5F07AD34BE77}">
      <dsp:nvSpPr>
        <dsp:cNvPr id="0" name=""/>
        <dsp:cNvSpPr/>
      </dsp:nvSpPr>
      <dsp:spPr>
        <a:xfrm>
          <a:off x="963093" y="4173150"/>
          <a:ext cx="6342962" cy="83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249" tIns="88249" rIns="88249" bIns="88249" numCol="1" spcCol="1270" anchor="ctr" anchorCtr="0">
          <a:noAutofit/>
        </a:bodyPr>
        <a:lstStyle/>
        <a:p>
          <a:pPr marL="0" lvl="0" indent="0" algn="l" defTabSz="666750">
            <a:lnSpc>
              <a:spcPct val="100000"/>
            </a:lnSpc>
            <a:spcBef>
              <a:spcPct val="0"/>
            </a:spcBef>
            <a:spcAft>
              <a:spcPct val="35000"/>
            </a:spcAft>
            <a:buNone/>
          </a:pPr>
          <a:r>
            <a:rPr lang="en-US" sz="1500" b="1" kern="1200"/>
            <a:t>Opens the Door to Alternative Support</a:t>
          </a:r>
          <a:r>
            <a:rPr lang="en-US" sz="1500" kern="1200"/>
            <a:t> – Sets the stage to pivot toward advice, resources, or preventative steps.</a:t>
          </a:r>
        </a:p>
      </dsp:txBody>
      <dsp:txXfrm>
        <a:off x="963093" y="4173150"/>
        <a:ext cx="6342962" cy="833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560B5-A734-4EC3-9AB3-CB7D776BD6EB}">
      <dsp:nvSpPr>
        <dsp:cNvPr id="0" name=""/>
        <dsp:cNvSpPr/>
      </dsp:nvSpPr>
      <dsp:spPr>
        <a:xfrm>
          <a:off x="2460346" y="1141651"/>
          <a:ext cx="534193" cy="91440"/>
        </a:xfrm>
        <a:custGeom>
          <a:avLst/>
          <a:gdLst/>
          <a:ahLst/>
          <a:cxnLst/>
          <a:rect l="0" t="0" r="0" b="0"/>
          <a:pathLst>
            <a:path>
              <a:moveTo>
                <a:pt x="0" y="45720"/>
              </a:moveTo>
              <a:lnTo>
                <a:pt x="228708" y="45719"/>
              </a:lnTo>
            </a:path>
            <a:path>
              <a:moveTo>
                <a:pt x="305484" y="45719"/>
              </a:moveTo>
              <a:lnTo>
                <a:pt x="53419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1</a:t>
          </a:r>
        </a:p>
      </dsp:txBody>
      <dsp:txXfrm>
        <a:off x="2689054" y="1116861"/>
        <a:ext cx="76776" cy="141021"/>
      </dsp:txXfrm>
    </dsp:sp>
    <dsp:sp modelId="{43640C6E-1418-4DFA-872D-B12620B00936}">
      <dsp:nvSpPr>
        <dsp:cNvPr id="0" name=""/>
        <dsp:cNvSpPr/>
      </dsp:nvSpPr>
      <dsp:spPr>
        <a:xfrm>
          <a:off x="6523" y="450685"/>
          <a:ext cx="2455622" cy="14733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28" tIns="126305" rIns="120328" bIns="126305" numCol="1" spcCol="1270" anchor="t" anchorCtr="0">
          <a:noAutofit/>
        </a:bodyPr>
        <a:lstStyle/>
        <a:p>
          <a:pPr marL="0" lvl="0" indent="0" algn="l" defTabSz="577850">
            <a:lnSpc>
              <a:spcPct val="90000"/>
            </a:lnSpc>
            <a:spcBef>
              <a:spcPct val="0"/>
            </a:spcBef>
            <a:spcAft>
              <a:spcPct val="35000"/>
            </a:spcAft>
            <a:buNone/>
          </a:pPr>
          <a:r>
            <a:rPr lang="en-US" sz="1300" b="1" kern="1200"/>
            <a:t>1. Use a Clear Subject Line</a:t>
          </a:r>
          <a:endParaRPr lang="en-US" sz="1300" kern="1200"/>
        </a:p>
        <a:p>
          <a:pPr marL="57150" lvl="1" indent="-57150" algn="l" defTabSz="444500">
            <a:lnSpc>
              <a:spcPct val="90000"/>
            </a:lnSpc>
            <a:spcBef>
              <a:spcPct val="0"/>
            </a:spcBef>
            <a:spcAft>
              <a:spcPct val="15000"/>
            </a:spcAft>
            <a:buChar char="•"/>
          </a:pPr>
          <a:r>
            <a:rPr lang="en-US" sz="1000" kern="1200"/>
            <a:t>Example: </a:t>
          </a:r>
          <a:r>
            <a:rPr lang="en-US" sz="1000" i="1" kern="1200"/>
            <a:t>Follow-Up on [Issue/Concern]</a:t>
          </a:r>
          <a:endParaRPr lang="en-US" sz="1000" kern="1200"/>
        </a:p>
        <a:p>
          <a:pPr marL="57150" lvl="1" indent="-57150" algn="l" defTabSz="444500">
            <a:lnSpc>
              <a:spcPct val="90000"/>
            </a:lnSpc>
            <a:spcBef>
              <a:spcPct val="0"/>
            </a:spcBef>
            <a:spcAft>
              <a:spcPct val="15000"/>
            </a:spcAft>
            <a:buChar char="•"/>
          </a:pPr>
          <a:r>
            <a:rPr lang="en-US" sz="1000" kern="1200"/>
            <a:t>Avoid alarming or vague subjects like “We need to talk.”</a:t>
          </a:r>
        </a:p>
        <a:p>
          <a:pPr marL="57150" lvl="1" indent="-57150" algn="l" defTabSz="444500">
            <a:lnSpc>
              <a:spcPct val="90000"/>
            </a:lnSpc>
            <a:spcBef>
              <a:spcPct val="0"/>
            </a:spcBef>
            <a:spcAft>
              <a:spcPct val="15000"/>
            </a:spcAft>
            <a:buChar char="•"/>
          </a:pPr>
          <a:r>
            <a:rPr lang="en-US" sz="1000" kern="1200"/>
            <a:t>Reference the case number.</a:t>
          </a:r>
        </a:p>
      </dsp:txBody>
      <dsp:txXfrm>
        <a:off x="6523" y="450685"/>
        <a:ext cx="2455622" cy="1473373"/>
      </dsp:txXfrm>
    </dsp:sp>
    <dsp:sp modelId="{A2FBDE3A-13E6-4EE3-92E8-C822A5CC5AB5}">
      <dsp:nvSpPr>
        <dsp:cNvPr id="0" name=""/>
        <dsp:cNvSpPr/>
      </dsp:nvSpPr>
      <dsp:spPr>
        <a:xfrm>
          <a:off x="5480762" y="1141651"/>
          <a:ext cx="534193" cy="91440"/>
        </a:xfrm>
        <a:custGeom>
          <a:avLst/>
          <a:gdLst/>
          <a:ahLst/>
          <a:cxnLst/>
          <a:rect l="0" t="0" r="0" b="0"/>
          <a:pathLst>
            <a:path>
              <a:moveTo>
                <a:pt x="0" y="45720"/>
              </a:moveTo>
              <a:lnTo>
                <a:pt x="214147" y="45719"/>
              </a:lnTo>
            </a:path>
            <a:path>
              <a:moveTo>
                <a:pt x="320046" y="45719"/>
              </a:moveTo>
              <a:lnTo>
                <a:pt x="53419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2</a:t>
          </a:r>
        </a:p>
      </dsp:txBody>
      <dsp:txXfrm>
        <a:off x="5694909" y="1116861"/>
        <a:ext cx="105898" cy="141021"/>
      </dsp:txXfrm>
    </dsp:sp>
    <dsp:sp modelId="{DF379D65-1E87-4023-BC45-A11C1D214B81}">
      <dsp:nvSpPr>
        <dsp:cNvPr id="0" name=""/>
        <dsp:cNvSpPr/>
      </dsp:nvSpPr>
      <dsp:spPr>
        <a:xfrm>
          <a:off x="3026939" y="450685"/>
          <a:ext cx="2455622" cy="14733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28" tIns="126305" rIns="120328" bIns="126305" numCol="1" spcCol="1270" anchor="t" anchorCtr="0">
          <a:noAutofit/>
        </a:bodyPr>
        <a:lstStyle/>
        <a:p>
          <a:pPr marL="0" lvl="0" indent="0" algn="l" defTabSz="577850">
            <a:lnSpc>
              <a:spcPct val="90000"/>
            </a:lnSpc>
            <a:spcBef>
              <a:spcPct val="0"/>
            </a:spcBef>
            <a:spcAft>
              <a:spcPct val="35000"/>
            </a:spcAft>
            <a:buNone/>
          </a:pPr>
          <a:r>
            <a:rPr lang="en-US" sz="1300" b="1" kern="1200"/>
            <a:t>2. Open with Empathy</a:t>
          </a:r>
          <a:endParaRPr lang="en-US" sz="1300" kern="1200"/>
        </a:p>
        <a:p>
          <a:pPr marL="57150" lvl="1" indent="-57150" algn="l" defTabSz="444500">
            <a:lnSpc>
              <a:spcPct val="90000"/>
            </a:lnSpc>
            <a:spcBef>
              <a:spcPct val="0"/>
            </a:spcBef>
            <a:spcAft>
              <a:spcPct val="15000"/>
            </a:spcAft>
            <a:buChar char="•"/>
          </a:pPr>
          <a:r>
            <a:rPr lang="en-US" sz="1000" kern="1200"/>
            <a:t>Acknowledge their situation and effort.</a:t>
          </a:r>
        </a:p>
        <a:p>
          <a:pPr marL="57150" lvl="1" indent="-57150" algn="l" defTabSz="444500">
            <a:lnSpc>
              <a:spcPct val="90000"/>
            </a:lnSpc>
            <a:spcBef>
              <a:spcPct val="0"/>
            </a:spcBef>
            <a:spcAft>
              <a:spcPct val="15000"/>
            </a:spcAft>
            <a:buChar char="•"/>
          </a:pPr>
          <a:r>
            <a:rPr lang="en-US" sz="1000" kern="1200"/>
            <a:t>Example: </a:t>
          </a:r>
          <a:r>
            <a:rPr lang="en-US" sz="1000" i="1" kern="1200"/>
            <a:t>“I understand you’ve put time and effort into bringing this matter forward, and I appreciate you reaching out.”</a:t>
          </a:r>
          <a:endParaRPr lang="en-US" sz="1000" kern="1200"/>
        </a:p>
      </dsp:txBody>
      <dsp:txXfrm>
        <a:off x="3026939" y="450685"/>
        <a:ext cx="2455622" cy="1473373"/>
      </dsp:txXfrm>
    </dsp:sp>
    <dsp:sp modelId="{8DB736DD-173A-4834-A61D-0E46DD371BDF}">
      <dsp:nvSpPr>
        <dsp:cNvPr id="0" name=""/>
        <dsp:cNvSpPr/>
      </dsp:nvSpPr>
      <dsp:spPr>
        <a:xfrm>
          <a:off x="1234334" y="1922258"/>
          <a:ext cx="6040832" cy="534193"/>
        </a:xfrm>
        <a:custGeom>
          <a:avLst/>
          <a:gdLst/>
          <a:ahLst/>
          <a:cxnLst/>
          <a:rect l="0" t="0" r="0" b="0"/>
          <a:pathLst>
            <a:path>
              <a:moveTo>
                <a:pt x="6040832" y="0"/>
              </a:moveTo>
              <a:lnTo>
                <a:pt x="6040832" y="284196"/>
              </a:lnTo>
              <a:lnTo>
                <a:pt x="0" y="284196"/>
              </a:lnTo>
              <a:lnTo>
                <a:pt x="0" y="534193"/>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3</a:t>
          </a:r>
        </a:p>
      </dsp:txBody>
      <dsp:txXfrm>
        <a:off x="4103071" y="2118844"/>
        <a:ext cx="303358" cy="141021"/>
      </dsp:txXfrm>
    </dsp:sp>
    <dsp:sp modelId="{259DF148-1CB8-4820-8F95-E48F3D34C017}">
      <dsp:nvSpPr>
        <dsp:cNvPr id="0" name=""/>
        <dsp:cNvSpPr/>
      </dsp:nvSpPr>
      <dsp:spPr>
        <a:xfrm>
          <a:off x="6047355" y="450685"/>
          <a:ext cx="2455622" cy="14733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28" tIns="126305" rIns="120328" bIns="126305" numCol="1" spcCol="1270" anchor="t" anchorCtr="0">
          <a:noAutofit/>
        </a:bodyPr>
        <a:lstStyle/>
        <a:p>
          <a:pPr marL="0" lvl="0" indent="0" algn="l" defTabSz="577850">
            <a:lnSpc>
              <a:spcPct val="90000"/>
            </a:lnSpc>
            <a:spcBef>
              <a:spcPct val="0"/>
            </a:spcBef>
            <a:spcAft>
              <a:spcPct val="35000"/>
            </a:spcAft>
            <a:buNone/>
          </a:pPr>
          <a:r>
            <a:rPr lang="en-US" sz="1300" b="1" kern="1200"/>
            <a:t>3. State the Outcome Clearly</a:t>
          </a:r>
          <a:endParaRPr lang="en-US" sz="1300" kern="1200"/>
        </a:p>
        <a:p>
          <a:pPr marL="57150" lvl="1" indent="-57150" algn="l" defTabSz="444500">
            <a:lnSpc>
              <a:spcPct val="90000"/>
            </a:lnSpc>
            <a:spcBef>
              <a:spcPct val="0"/>
            </a:spcBef>
            <a:spcAft>
              <a:spcPct val="15000"/>
            </a:spcAft>
            <a:buChar char="•"/>
          </a:pPr>
          <a:r>
            <a:rPr lang="en-US" sz="1000" kern="1200"/>
            <a:t>Be concise and direct.</a:t>
          </a:r>
        </a:p>
        <a:p>
          <a:pPr marL="57150" lvl="1" indent="-57150" algn="l" defTabSz="444500">
            <a:lnSpc>
              <a:spcPct val="90000"/>
            </a:lnSpc>
            <a:spcBef>
              <a:spcPct val="0"/>
            </a:spcBef>
            <a:spcAft>
              <a:spcPct val="15000"/>
            </a:spcAft>
            <a:buChar char="•"/>
          </a:pPr>
          <a:r>
            <a:rPr lang="en-US" sz="1000" kern="1200"/>
            <a:t>Example: </a:t>
          </a:r>
          <a:r>
            <a:rPr lang="en-US" sz="1000" i="1" kern="1200"/>
            <a:t>“After reviewing the details, this matter does not meet the criteria for a grievance under the contract.”</a:t>
          </a:r>
          <a:endParaRPr lang="en-US" sz="1000" kern="1200"/>
        </a:p>
      </dsp:txBody>
      <dsp:txXfrm>
        <a:off x="6047355" y="450685"/>
        <a:ext cx="2455622" cy="1473373"/>
      </dsp:txXfrm>
    </dsp:sp>
    <dsp:sp modelId="{36F12CCE-9048-41FC-AB04-AFF5A3795372}">
      <dsp:nvSpPr>
        <dsp:cNvPr id="0" name=""/>
        <dsp:cNvSpPr/>
      </dsp:nvSpPr>
      <dsp:spPr>
        <a:xfrm>
          <a:off x="2460346" y="3179819"/>
          <a:ext cx="534193" cy="91440"/>
        </a:xfrm>
        <a:custGeom>
          <a:avLst/>
          <a:gdLst/>
          <a:ahLst/>
          <a:cxnLst/>
          <a:rect l="0" t="0" r="0" b="0"/>
          <a:pathLst>
            <a:path>
              <a:moveTo>
                <a:pt x="0" y="45720"/>
              </a:moveTo>
              <a:lnTo>
                <a:pt x="214147" y="45719"/>
              </a:lnTo>
            </a:path>
            <a:path>
              <a:moveTo>
                <a:pt x="320046" y="45719"/>
              </a:moveTo>
              <a:lnTo>
                <a:pt x="53419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4</a:t>
          </a:r>
        </a:p>
      </dsp:txBody>
      <dsp:txXfrm>
        <a:off x="2674493" y="3155028"/>
        <a:ext cx="105898" cy="141021"/>
      </dsp:txXfrm>
    </dsp:sp>
    <dsp:sp modelId="{81FF1EB7-028D-49C5-8A82-EBD4D5AED42E}">
      <dsp:nvSpPr>
        <dsp:cNvPr id="0" name=""/>
        <dsp:cNvSpPr/>
      </dsp:nvSpPr>
      <dsp:spPr>
        <a:xfrm>
          <a:off x="6523" y="2488852"/>
          <a:ext cx="2455622" cy="14733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28" tIns="126305" rIns="120328" bIns="126305" numCol="1" spcCol="1270" anchor="t" anchorCtr="0">
          <a:noAutofit/>
        </a:bodyPr>
        <a:lstStyle/>
        <a:p>
          <a:pPr marL="0" lvl="0" indent="0" algn="l" defTabSz="577850">
            <a:lnSpc>
              <a:spcPct val="90000"/>
            </a:lnSpc>
            <a:spcBef>
              <a:spcPct val="0"/>
            </a:spcBef>
            <a:spcAft>
              <a:spcPct val="35000"/>
            </a:spcAft>
            <a:buNone/>
          </a:pPr>
          <a:r>
            <a:rPr lang="en-US" sz="1300" b="1" kern="1200"/>
            <a:t>4. Explain the Reason</a:t>
          </a:r>
          <a:endParaRPr lang="en-US" sz="1300" kern="1200"/>
        </a:p>
        <a:p>
          <a:pPr marL="57150" lvl="1" indent="-57150" algn="l" defTabSz="444500">
            <a:lnSpc>
              <a:spcPct val="90000"/>
            </a:lnSpc>
            <a:spcBef>
              <a:spcPct val="0"/>
            </a:spcBef>
            <a:spcAft>
              <a:spcPct val="15000"/>
            </a:spcAft>
            <a:buChar char="•"/>
          </a:pPr>
          <a:r>
            <a:rPr lang="en-US" sz="1000" kern="1200"/>
            <a:t>Tie it directly to contract language, policy, or evidence.</a:t>
          </a:r>
        </a:p>
        <a:p>
          <a:pPr marL="57150" lvl="1" indent="-57150" algn="l" defTabSz="444500">
            <a:lnSpc>
              <a:spcPct val="90000"/>
            </a:lnSpc>
            <a:spcBef>
              <a:spcPct val="0"/>
            </a:spcBef>
            <a:spcAft>
              <a:spcPct val="15000"/>
            </a:spcAft>
            <a:buChar char="•"/>
          </a:pPr>
          <a:r>
            <a:rPr lang="en-US" sz="1000" kern="1200"/>
            <a:t>Keep it factual and brief.</a:t>
          </a:r>
        </a:p>
      </dsp:txBody>
      <dsp:txXfrm>
        <a:off x="6523" y="2488852"/>
        <a:ext cx="2455622" cy="1473373"/>
      </dsp:txXfrm>
    </dsp:sp>
    <dsp:sp modelId="{29EF6F6D-0305-42CC-8D51-DB8B8A48D532}">
      <dsp:nvSpPr>
        <dsp:cNvPr id="0" name=""/>
        <dsp:cNvSpPr/>
      </dsp:nvSpPr>
      <dsp:spPr>
        <a:xfrm>
          <a:off x="5480762" y="3179819"/>
          <a:ext cx="534193" cy="91440"/>
        </a:xfrm>
        <a:custGeom>
          <a:avLst/>
          <a:gdLst/>
          <a:ahLst/>
          <a:cxnLst/>
          <a:rect l="0" t="0" r="0" b="0"/>
          <a:pathLst>
            <a:path>
              <a:moveTo>
                <a:pt x="0" y="45720"/>
              </a:moveTo>
              <a:lnTo>
                <a:pt x="214147" y="45719"/>
              </a:lnTo>
            </a:path>
            <a:path>
              <a:moveTo>
                <a:pt x="320046" y="45719"/>
              </a:moveTo>
              <a:lnTo>
                <a:pt x="534193"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r>
            <a:rPr lang="en-US" sz="1000" kern="1200"/>
            <a:t>5</a:t>
          </a:r>
        </a:p>
      </dsp:txBody>
      <dsp:txXfrm>
        <a:off x="5694909" y="3155028"/>
        <a:ext cx="105898" cy="141021"/>
      </dsp:txXfrm>
    </dsp:sp>
    <dsp:sp modelId="{F534DE26-4679-43CF-8056-AF76203BD95A}">
      <dsp:nvSpPr>
        <dsp:cNvPr id="0" name=""/>
        <dsp:cNvSpPr/>
      </dsp:nvSpPr>
      <dsp:spPr>
        <a:xfrm>
          <a:off x="3026939" y="2488852"/>
          <a:ext cx="2455622" cy="14733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28" tIns="126305" rIns="120328" bIns="126305" numCol="1" spcCol="1270" anchor="t" anchorCtr="0">
          <a:noAutofit/>
        </a:bodyPr>
        <a:lstStyle/>
        <a:p>
          <a:pPr marL="0" lvl="0" indent="0" algn="l" defTabSz="577850">
            <a:lnSpc>
              <a:spcPct val="90000"/>
            </a:lnSpc>
            <a:spcBef>
              <a:spcPct val="0"/>
            </a:spcBef>
            <a:spcAft>
              <a:spcPct val="35000"/>
            </a:spcAft>
            <a:buNone/>
          </a:pPr>
          <a:r>
            <a:rPr lang="en-US" sz="1300" b="1" kern="1200"/>
            <a:t>5. Pivot to Support</a:t>
          </a:r>
          <a:endParaRPr lang="en-US" sz="1300" kern="1200"/>
        </a:p>
        <a:p>
          <a:pPr marL="57150" lvl="1" indent="-57150" algn="l" defTabSz="444500">
            <a:lnSpc>
              <a:spcPct val="90000"/>
            </a:lnSpc>
            <a:spcBef>
              <a:spcPct val="0"/>
            </a:spcBef>
            <a:spcAft>
              <a:spcPct val="15000"/>
            </a:spcAft>
            <a:buChar char="•"/>
          </a:pPr>
          <a:r>
            <a:rPr lang="en-US" sz="1000" kern="1200"/>
            <a:t>Provide advice, next steps, or resources.</a:t>
          </a:r>
        </a:p>
        <a:p>
          <a:pPr marL="57150" lvl="1" indent="-57150" algn="l" defTabSz="444500">
            <a:lnSpc>
              <a:spcPct val="90000"/>
            </a:lnSpc>
            <a:spcBef>
              <a:spcPct val="0"/>
            </a:spcBef>
            <a:spcAft>
              <a:spcPct val="15000"/>
            </a:spcAft>
            <a:buChar char="•"/>
          </a:pPr>
          <a:r>
            <a:rPr lang="en-US" sz="1000" kern="1200"/>
            <a:t>Example: </a:t>
          </a:r>
          <a:r>
            <a:rPr lang="en-US" sz="1000" i="1" kern="1200"/>
            <a:t>“While we cannot file a grievance in this case, you may find it helpful to…”</a:t>
          </a:r>
          <a:endParaRPr lang="en-US" sz="1000" kern="1200"/>
        </a:p>
      </dsp:txBody>
      <dsp:txXfrm>
        <a:off x="3026939" y="2488852"/>
        <a:ext cx="2455622" cy="1473373"/>
      </dsp:txXfrm>
    </dsp:sp>
    <dsp:sp modelId="{4509C151-D3BA-4FC4-BDFD-9FA970D54757}">
      <dsp:nvSpPr>
        <dsp:cNvPr id="0" name=""/>
        <dsp:cNvSpPr/>
      </dsp:nvSpPr>
      <dsp:spPr>
        <a:xfrm>
          <a:off x="6047355" y="2488852"/>
          <a:ext cx="2455622" cy="147337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328" tIns="126305" rIns="120328" bIns="126305" numCol="1" spcCol="1270" anchor="t" anchorCtr="0">
          <a:noAutofit/>
        </a:bodyPr>
        <a:lstStyle/>
        <a:p>
          <a:pPr marL="0" lvl="0" indent="0" algn="l" defTabSz="577850">
            <a:lnSpc>
              <a:spcPct val="90000"/>
            </a:lnSpc>
            <a:spcBef>
              <a:spcPct val="0"/>
            </a:spcBef>
            <a:spcAft>
              <a:spcPct val="35000"/>
            </a:spcAft>
            <a:buNone/>
          </a:pPr>
          <a:r>
            <a:rPr lang="en-US" sz="1300" b="1" kern="1200"/>
            <a:t>6. Close Positively</a:t>
          </a:r>
          <a:endParaRPr lang="en-US" sz="1300" kern="1200"/>
        </a:p>
        <a:p>
          <a:pPr marL="57150" lvl="1" indent="-57150" algn="l" defTabSz="444500">
            <a:lnSpc>
              <a:spcPct val="90000"/>
            </a:lnSpc>
            <a:spcBef>
              <a:spcPct val="0"/>
            </a:spcBef>
            <a:spcAft>
              <a:spcPct val="15000"/>
            </a:spcAft>
            <a:buChar char="•"/>
          </a:pPr>
          <a:r>
            <a:rPr lang="en-US" sz="1000" kern="1200"/>
            <a:t>Invite them to follow up if needed.</a:t>
          </a:r>
        </a:p>
        <a:p>
          <a:pPr marL="57150" lvl="1" indent="-57150" algn="l" defTabSz="444500">
            <a:lnSpc>
              <a:spcPct val="90000"/>
            </a:lnSpc>
            <a:spcBef>
              <a:spcPct val="0"/>
            </a:spcBef>
            <a:spcAft>
              <a:spcPct val="15000"/>
            </a:spcAft>
            <a:buChar char="•"/>
          </a:pPr>
          <a:r>
            <a:rPr lang="en-US" sz="1000" kern="1200"/>
            <a:t>Example: </a:t>
          </a:r>
          <a:r>
            <a:rPr lang="en-US" sz="1000" i="1" kern="1200"/>
            <a:t>“If you have additional information or future concerns, please don’t hesitate to email me.”</a:t>
          </a:r>
          <a:endParaRPr lang="en-US" sz="1000" kern="1200"/>
        </a:p>
      </dsp:txBody>
      <dsp:txXfrm>
        <a:off x="6047355" y="2488852"/>
        <a:ext cx="2455622" cy="14733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2301923" y="1122363"/>
            <a:ext cx="7588155" cy="2621154"/>
          </a:xfrm>
        </p:spPr>
        <p:txBody>
          <a:bodyPr anchor="b">
            <a:normAutofit/>
          </a:bodyPr>
          <a:lstStyle>
            <a:lvl1pPr algn="ctr">
              <a:defRPr sz="4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3" y="3843708"/>
            <a:ext cx="7588155" cy="1414091"/>
          </a:xfrm>
        </p:spPr>
        <p:txBody>
          <a:bodyPr>
            <a:normAutofit/>
          </a:bodyPr>
          <a:lstStyle>
            <a:lvl1pPr marL="0" indent="0" algn="ctr">
              <a:buNone/>
              <a:defRPr sz="1800"/>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77CA0979-F579-4E9B-A675-1F5ABBFF00DB}" type="datetimeFigureOut">
              <a:rPr lang="en-US" dirty="0"/>
              <a:t>9/24/2025</a:t>
            </a:fld>
            <a:endParaRPr lang="en-US" dirty="0"/>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3467892924"/>
      </p:ext>
    </p:extLst>
  </p:cSld>
  <p:clrMapOvr>
    <a:masterClrMapping/>
  </p:clrMapOvr>
  <p:hf sldNum="0" hdr="0" ftr="0"/>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E956D-CB73-C986-F100-46487310D11E}"/>
              </a:ext>
            </a:extLst>
          </p:cNvPr>
          <p:cNvSpPr>
            <a:spLocks noGrp="1"/>
          </p:cNvSpPr>
          <p:nvPr>
            <p:ph type="title"/>
          </p:nvPr>
        </p:nvSpPr>
        <p:spPr>
          <a:xfrm>
            <a:off x="612648" y="548640"/>
            <a:ext cx="10515600" cy="1132258"/>
          </a:xfrm>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E423E6A-A07C-BF0D-EA30-9A8A854E48F1}"/>
              </a:ext>
            </a:extLst>
          </p:cNvPr>
          <p:cNvSpPr>
            <a:spLocks noGrp="1"/>
          </p:cNvSpPr>
          <p:nvPr>
            <p:ph type="body" orient="vert" idx="1"/>
          </p:nvPr>
        </p:nvSpPr>
        <p:spPr>
          <a:xfrm>
            <a:off x="612648" y="1680898"/>
            <a:ext cx="10515600" cy="44960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C9908-8F95-8DFC-72CC-158552B56735}"/>
              </a:ext>
            </a:extLst>
          </p:cNvPr>
          <p:cNvSpPr>
            <a:spLocks noGrp="1"/>
          </p:cNvSpPr>
          <p:nvPr>
            <p:ph type="dt" sz="half" idx="10"/>
          </p:nvPr>
        </p:nvSpPr>
        <p:spPr/>
        <p:txBody>
          <a:bodyPr/>
          <a:lstStyle/>
          <a:p>
            <a:fld id="{F7E76D0F-5A12-4D0A-80B0-1A6122B61E7B}" type="datetimeFigureOut">
              <a:rPr lang="en-US" dirty="0"/>
              <a:t>9/24/2025</a:t>
            </a:fld>
            <a:endParaRPr lang="en-US" dirty="0"/>
          </a:p>
        </p:txBody>
      </p:sp>
      <p:sp>
        <p:nvSpPr>
          <p:cNvPr id="5" name="Footer Placeholder 4">
            <a:extLst>
              <a:ext uri="{FF2B5EF4-FFF2-40B4-BE49-F238E27FC236}">
                <a16:creationId xmlns:a16="http://schemas.microsoft.com/office/drawing/2014/main" id="{2C26C9BE-9060-50CB-2BB7-07307FF89A7A}"/>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A84A835B-97D3-BC22-F0B8-4986D4636271}"/>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2298359338"/>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5B0252-346C-F6F4-3642-19F571550D45}"/>
              </a:ext>
            </a:extLst>
          </p:cNvPr>
          <p:cNvSpPr>
            <a:spLocks noGrp="1"/>
          </p:cNvSpPr>
          <p:nvPr>
            <p:ph type="title" orient="vert"/>
          </p:nvPr>
        </p:nvSpPr>
        <p:spPr>
          <a:xfrm>
            <a:off x="9634888" y="578497"/>
            <a:ext cx="2047037" cy="559846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F798DA36-7351-9D6A-518B-678AB8A507D3}"/>
              </a:ext>
            </a:extLst>
          </p:cNvPr>
          <p:cNvSpPr>
            <a:spLocks noGrp="1"/>
          </p:cNvSpPr>
          <p:nvPr>
            <p:ph type="body" orient="vert" idx="1"/>
          </p:nvPr>
        </p:nvSpPr>
        <p:spPr>
          <a:xfrm>
            <a:off x="838200" y="578497"/>
            <a:ext cx="8796688" cy="55984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846BDFF-D746-836C-04B8-CA89AD5D1466}"/>
              </a:ext>
            </a:extLst>
          </p:cNvPr>
          <p:cNvSpPr>
            <a:spLocks noGrp="1"/>
          </p:cNvSpPr>
          <p:nvPr>
            <p:ph type="dt" sz="half" idx="10"/>
          </p:nvPr>
        </p:nvSpPr>
        <p:spPr/>
        <p:txBody>
          <a:bodyPr/>
          <a:lstStyle/>
          <a:p>
            <a:fld id="{8B9E8C84-89CA-44AB-B0BE-5C91BAF75478}" type="datetimeFigureOut">
              <a:rPr lang="en-US" dirty="0"/>
              <a:t>9/24/2025</a:t>
            </a:fld>
            <a:endParaRPr lang="en-US" dirty="0"/>
          </a:p>
        </p:txBody>
      </p:sp>
      <p:sp>
        <p:nvSpPr>
          <p:cNvPr id="5" name="Footer Placeholder 4">
            <a:extLst>
              <a:ext uri="{FF2B5EF4-FFF2-40B4-BE49-F238E27FC236}">
                <a16:creationId xmlns:a16="http://schemas.microsoft.com/office/drawing/2014/main" id="{919AA929-A9E6-FF9C-0C59-177F892D6A69}"/>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9316D893-7E81-90DC-4139-7687B39C3AC8}"/>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225008408"/>
      </p:ext>
    </p:extLst>
  </p:cSld>
  <p:clrMapOvr>
    <a:masterClrMapping/>
  </p:clrMapOvr>
  <p:hf sldNum="0"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73E7156E-175E-4DBA-9D21-B772C320F342}" type="datetimeFigureOut">
              <a:rPr lang="en-US" dirty="0"/>
              <a:t>9/24/2025</a:t>
            </a:fld>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4137945408"/>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06AF-EF87-8489-2C82-DEB90B7EFE0C}"/>
              </a:ext>
            </a:extLst>
          </p:cNvPr>
          <p:cNvSpPr>
            <a:spLocks noGrp="1"/>
          </p:cNvSpPr>
          <p:nvPr>
            <p:ph type="title"/>
          </p:nvPr>
        </p:nvSpPr>
        <p:spPr>
          <a:xfrm>
            <a:off x="603381" y="553616"/>
            <a:ext cx="8273140" cy="4008859"/>
          </a:xfrm>
        </p:spPr>
        <p:txBody>
          <a:bodyPr anchor="t">
            <a:normAutofit/>
          </a:bodyPr>
          <a:lstStyle>
            <a:lvl1pPr>
              <a:defRPr sz="5400" cap="all" baseline="0"/>
            </a:lvl1pPr>
          </a:lstStyle>
          <a:p>
            <a:r>
              <a:rPr lang="en-US" dirty="0"/>
              <a:t>Click to edit Master title style</a:t>
            </a:r>
          </a:p>
        </p:txBody>
      </p:sp>
      <p:sp>
        <p:nvSpPr>
          <p:cNvPr id="3" name="Text Placeholder 2">
            <a:extLst>
              <a:ext uri="{FF2B5EF4-FFF2-40B4-BE49-F238E27FC236}">
                <a16:creationId xmlns:a16="http://schemas.microsoft.com/office/drawing/2014/main" id="{308E5678-CA38-1318-9EA2-5E0A4F9A59BA}"/>
              </a:ext>
            </a:extLst>
          </p:cNvPr>
          <p:cNvSpPr>
            <a:spLocks noGrp="1"/>
          </p:cNvSpPr>
          <p:nvPr>
            <p:ph type="body" idx="1"/>
          </p:nvPr>
        </p:nvSpPr>
        <p:spPr>
          <a:xfrm>
            <a:off x="603380" y="4589463"/>
            <a:ext cx="8273140" cy="1384617"/>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44E99186-7E5A-60AF-DE69-5C7DA71611AB}"/>
              </a:ext>
            </a:extLst>
          </p:cNvPr>
          <p:cNvSpPr>
            <a:spLocks noGrp="1"/>
          </p:cNvSpPr>
          <p:nvPr>
            <p:ph type="dt" sz="half" idx="10"/>
          </p:nvPr>
        </p:nvSpPr>
        <p:spPr/>
        <p:txBody>
          <a:bodyPr/>
          <a:lstStyle/>
          <a:p>
            <a:fld id="{04895F6E-3D02-4292-95D1-C62B3126321B}" type="datetimeFigureOut">
              <a:rPr lang="en-US" dirty="0"/>
              <a:t>9/24/2025</a:t>
            </a:fld>
            <a:endParaRPr lang="en-US" dirty="0"/>
          </a:p>
        </p:txBody>
      </p:sp>
      <p:sp>
        <p:nvSpPr>
          <p:cNvPr id="5" name="Footer Placeholder 4">
            <a:extLst>
              <a:ext uri="{FF2B5EF4-FFF2-40B4-BE49-F238E27FC236}">
                <a16:creationId xmlns:a16="http://schemas.microsoft.com/office/drawing/2014/main" id="{82FA13D1-1FBA-E820-323B-77B41F1A665D}"/>
              </a:ext>
            </a:extLst>
          </p:cNvPr>
          <p:cNvSpPr>
            <a:spLocks noGrp="1"/>
          </p:cNvSpPr>
          <p:nvPr>
            <p:ph type="ftr" sz="quarter" idx="11"/>
          </p:nvPr>
        </p:nvSpPr>
        <p:spPr/>
        <p:txBody>
          <a:bodyPr/>
          <a:lstStyle/>
          <a:p>
            <a:r>
              <a:rPr lang="en-US" dirty="0"/>
              <a:t>
              </a:t>
            </a:r>
          </a:p>
        </p:txBody>
      </p:sp>
      <p:sp>
        <p:nvSpPr>
          <p:cNvPr id="6" name="Slide Number Placeholder 5">
            <a:extLst>
              <a:ext uri="{FF2B5EF4-FFF2-40B4-BE49-F238E27FC236}">
                <a16:creationId xmlns:a16="http://schemas.microsoft.com/office/drawing/2014/main" id="{FB39BE85-85F6-4636-C651-D87CC969A49E}"/>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1609238654"/>
      </p:ext>
    </p:extLst>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2648" y="548640"/>
            <a:ext cx="10741152" cy="1132258"/>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2E861E-DFBA-B4AA-9356-CDE3D3F57C04}"/>
              </a:ext>
            </a:extLst>
          </p:cNvPr>
          <p:cNvSpPr>
            <a:spLocks noGrp="1"/>
          </p:cNvSpPr>
          <p:nvPr>
            <p:ph sz="half" idx="1"/>
          </p:nvPr>
        </p:nvSpPr>
        <p:spPr>
          <a:xfrm>
            <a:off x="612648"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51D7538-EC5A-3EE7-176F-A58920C50797}"/>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EDCB5ACB-D10C-44A8-9570-124370F4CB38}" type="datetimeFigureOut">
              <a:rPr lang="en-US" dirty="0"/>
              <a:t>9/24/2025</a:t>
            </a:fld>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3280604818"/>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609600" y="547396"/>
            <a:ext cx="10745788" cy="114329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609600" y="1685735"/>
            <a:ext cx="5157787"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4DA52B0-7419-A946-4523-6D34BCAD26D1}"/>
              </a:ext>
            </a:extLst>
          </p:cNvPr>
          <p:cNvSpPr>
            <a:spLocks noGrp="1"/>
          </p:cNvSpPr>
          <p:nvPr>
            <p:ph sz="half" idx="2"/>
          </p:nvPr>
        </p:nvSpPr>
        <p:spPr>
          <a:xfrm>
            <a:off x="609600" y="2386894"/>
            <a:ext cx="5157787" cy="37650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172200" y="1685735"/>
            <a:ext cx="5183188"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3BAE980-E611-98B5-04E9-DE4584B0E33F}"/>
              </a:ext>
            </a:extLst>
          </p:cNvPr>
          <p:cNvSpPr>
            <a:spLocks noGrp="1"/>
          </p:cNvSpPr>
          <p:nvPr>
            <p:ph sz="quarter" idx="4"/>
          </p:nvPr>
        </p:nvSpPr>
        <p:spPr>
          <a:xfrm>
            <a:off x="6172199" y="2386894"/>
            <a:ext cx="5183189" cy="37650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AB8D84F4-0E7A-4BDE-98C6-AE68FB974645}" type="datetimeFigureOut">
              <a:rPr lang="en-US" dirty="0"/>
              <a:t>9/24/2025</a:t>
            </a:fld>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dirty="0"/>
              <a:t>
              </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1788387974"/>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CBEFF1D8-9801-4C4B-92F3-66C9A863BD74}" type="datetimeFigureOut">
              <a:rPr lang="en-US" dirty="0"/>
              <a:t>9/24/2025</a:t>
            </a:fld>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dirty="0"/>
              <a:t>
              </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644118910"/>
      </p:ext>
    </p:extLst>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961FE8FD-B23E-4E1A-83EF-0847EBEA0105}" type="datetimeFigureOut">
              <a:rPr lang="en-US" dirty="0"/>
              <a:t>9/24/2025</a:t>
            </a:fld>
            <a:endParaRPr lang="en-US" dirty="0"/>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dirty="0"/>
              <a:t>
              </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2501833763"/>
      </p:ext>
    </p:extLst>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597160" y="553616"/>
            <a:ext cx="3595634" cy="1757505"/>
          </a:xfrm>
        </p:spPr>
        <p:txBody>
          <a:bodyPr anchor="t">
            <a:norm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8" y="553616"/>
            <a:ext cx="6279741" cy="5486400"/>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597160" y="2311121"/>
            <a:ext cx="3595634" cy="3728895"/>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8DDF891E-A7C2-465C-AD39-8EDCB0F58E3C}" type="datetimeFigureOut">
              <a:rPr lang="en-US" dirty="0"/>
              <a:t>9/24/2025</a:t>
            </a:fld>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3598443185"/>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594360" y="557784"/>
            <a:ext cx="3595634" cy="2212313"/>
          </a:xfrm>
        </p:spPr>
        <p:txBody>
          <a:bodyPr anchor="t">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9571C769-CEC8-962A-01E6-15B0E056791E}"/>
              </a:ext>
            </a:extLst>
          </p:cNvPr>
          <p:cNvSpPr>
            <a:spLocks noGrp="1" noChangeAspect="1"/>
          </p:cNvSpPr>
          <p:nvPr>
            <p:ph type="pic" idx="1"/>
          </p:nvPr>
        </p:nvSpPr>
        <p:spPr>
          <a:xfrm>
            <a:off x="5063319" y="657103"/>
            <a:ext cx="6483687" cy="555590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609601" y="2826137"/>
            <a:ext cx="3585586" cy="3434638"/>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F39F93E5-AFB6-485C-8E3C-32F92A07875F}" type="datetimeFigureOut">
              <a:rPr lang="en-US" dirty="0"/>
              <a:t>9/24/2025</a:t>
            </a:fld>
            <a:endParaRPr lang="en-US" dirty="0"/>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dirty="0"/>
              <a:t>
              </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dirty="0"/>
              <a:t>‹#›</a:t>
            </a:fld>
            <a:endParaRPr lang="en-US" dirty="0"/>
          </a:p>
        </p:txBody>
      </p:sp>
    </p:spTree>
    <p:extLst>
      <p:ext uri="{BB962C8B-B14F-4D97-AF65-F5344CB8AC3E}">
        <p14:creationId xmlns:p14="http://schemas.microsoft.com/office/powerpoint/2010/main" val="1135557592"/>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612648" y="548640"/>
            <a:ext cx="10653578" cy="1132258"/>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612647" y="1715532"/>
            <a:ext cx="10653579" cy="45938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137160" y="6453002"/>
            <a:ext cx="3494314" cy="365125"/>
          </a:xfrm>
          <a:prstGeom prst="rect">
            <a:avLst/>
          </a:prstGeom>
        </p:spPr>
        <p:txBody>
          <a:bodyPr vert="horz" lIns="91440" tIns="45720" rIns="91440" bIns="45720" rtlCol="0" anchor="ctr"/>
          <a:lstStyle>
            <a:lvl1pPr algn="l">
              <a:defRPr sz="900">
                <a:solidFill>
                  <a:schemeClr val="tx1"/>
                </a:solidFill>
              </a:defRPr>
            </a:lvl1pPr>
          </a:lstStyle>
          <a:p>
            <a:fld id="{3A332BE1-279E-4118-9FE3-7952B079A510}" type="datetimeFigureOut">
              <a:rPr lang="en-US" dirty="0"/>
              <a:t>9/24/2025</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8876521" y="6453002"/>
            <a:ext cx="2805405" cy="365125"/>
          </a:xfrm>
          <a:prstGeom prst="rect">
            <a:avLst/>
          </a:prstGeom>
        </p:spPr>
        <p:txBody>
          <a:bodyPr vert="horz" lIns="91440" tIns="45720" rIns="91440" bIns="45720" rtlCol="0" anchor="ctr"/>
          <a:lstStyle>
            <a:lvl1pPr algn="r">
              <a:defRPr sz="900">
                <a:solidFill>
                  <a:schemeClr val="tx1"/>
                </a:solidFill>
              </a:defRPr>
            </a:lvl1pPr>
          </a:lstStyle>
          <a:p>
            <a:r>
              <a:rPr lang="en-US" dirty="0"/>
              <a:t>
              </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632162" y="6453002"/>
            <a:ext cx="429207" cy="365125"/>
          </a:xfrm>
          <a:prstGeom prst="rect">
            <a:avLst/>
          </a:prstGeom>
        </p:spPr>
        <p:txBody>
          <a:bodyPr vert="horz" lIns="91440" tIns="45720" rIns="91440" bIns="45720" rtlCol="0" anchor="ctr"/>
          <a:lstStyle>
            <a:lvl1pPr algn="r">
              <a:defRPr sz="900">
                <a:solidFill>
                  <a:schemeClr val="tx1"/>
                </a:solidFill>
              </a:defRPr>
            </a:lvl1pPr>
          </a:lstStyle>
          <a:p>
            <a:fld id="{CC057153-B650-4DEB-B370-79DDCFDCE934}" type="slidenum">
              <a:rPr lang="en-US" dirty="0"/>
              <a:t>‹#›</a:t>
            </a:fld>
            <a:endParaRPr lang="en-US" dirty="0"/>
          </a:p>
        </p:txBody>
      </p:sp>
    </p:spTree>
    <p:extLst>
      <p:ext uri="{BB962C8B-B14F-4D97-AF65-F5344CB8AC3E}">
        <p14:creationId xmlns:p14="http://schemas.microsoft.com/office/powerpoint/2010/main" val="2043799288"/>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sldNum="0" hdr="0" ftr="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svg"/><Relationship Id="rId7" Type="http://schemas.openxmlformats.org/officeDocument/2006/relationships/diagramColors" Target="../diagrams/colors2.xml"/><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Eyes on a candy">
            <a:extLst>
              <a:ext uri="{FF2B5EF4-FFF2-40B4-BE49-F238E27FC236}">
                <a16:creationId xmlns:a16="http://schemas.microsoft.com/office/drawing/2014/main" id="{AD57B3EB-7CF7-DB1E-CDA5-1F3F9A8C68AD}"/>
              </a:ext>
            </a:extLst>
          </p:cNvPr>
          <p:cNvPicPr>
            <a:picLocks noChangeAspect="1"/>
          </p:cNvPicPr>
          <p:nvPr/>
        </p:nvPicPr>
        <p:blipFill>
          <a:blip r:embed="rId2"/>
          <a:srcRect r="9091" b="23391"/>
          <a:stretch>
            <a:fillRect/>
          </a:stretch>
        </p:blipFill>
        <p:spPr>
          <a:xfrm>
            <a:off x="20" y="10"/>
            <a:ext cx="12191979" cy="6857990"/>
          </a:xfrm>
          <a:prstGeom prst="rect">
            <a:avLst/>
          </a:prstGeom>
        </p:spPr>
      </p:pic>
      <p:sp>
        <p:nvSpPr>
          <p:cNvPr id="2" name="Title 1"/>
          <p:cNvSpPr>
            <a:spLocks noGrp="1"/>
          </p:cNvSpPr>
          <p:nvPr>
            <p:ph type="ctrTitle"/>
          </p:nvPr>
        </p:nvSpPr>
        <p:spPr>
          <a:xfrm>
            <a:off x="5059755" y="3694255"/>
            <a:ext cx="6388204" cy="2983267"/>
          </a:xfrm>
          <a:noFill/>
          <a:ln w="57150">
            <a:solidFill>
              <a:schemeClr val="accent2">
                <a:lumMod val="60000"/>
                <a:lumOff val="40000"/>
              </a:schemeClr>
            </a:solidFill>
          </a:ln>
        </p:spPr>
        <p:style>
          <a:lnRef idx="2">
            <a:schemeClr val="accent1"/>
          </a:lnRef>
          <a:fillRef idx="1">
            <a:schemeClr val="lt1"/>
          </a:fillRef>
          <a:effectRef idx="0">
            <a:schemeClr val="accent1"/>
          </a:effectRef>
          <a:fontRef idx="minor">
            <a:schemeClr val="dk1"/>
          </a:fontRef>
        </p:style>
        <p:txBody>
          <a:bodyPr anchor="t">
            <a:noAutofit/>
          </a:bodyPr>
          <a:lstStyle/>
          <a:p>
            <a:pPr algn="ctr"/>
            <a:r>
              <a:rPr lang="en-US" sz="9600" dirty="0">
                <a:solidFill>
                  <a:schemeClr val="bg1"/>
                </a:solidFill>
              </a:rPr>
              <a:t>Breaking Bad News</a:t>
            </a:r>
          </a:p>
        </p:txBody>
      </p:sp>
      <p:sp>
        <p:nvSpPr>
          <p:cNvPr id="3" name="Subtitle 2"/>
          <p:cNvSpPr>
            <a:spLocks noGrp="1"/>
          </p:cNvSpPr>
          <p:nvPr>
            <p:ph type="subTitle" idx="1"/>
          </p:nvPr>
        </p:nvSpPr>
        <p:spPr>
          <a:xfrm>
            <a:off x="683141" y="386138"/>
            <a:ext cx="4381634" cy="1157436"/>
          </a:xfrm>
        </p:spPr>
        <p:txBody>
          <a:bodyPr anchor="b">
            <a:normAutofit/>
          </a:bodyPr>
          <a:lstStyle/>
          <a:p>
            <a:pPr>
              <a:lnSpc>
                <a:spcPct val="100000"/>
              </a:lnSpc>
            </a:pPr>
            <a:r>
              <a:rPr lang="en-US" sz="1700" dirty="0"/>
              <a:t>An overview of how to let your grievant down from a non-</a:t>
            </a:r>
            <a:r>
              <a:rPr lang="en-US" sz="1700" dirty="0" err="1"/>
              <a:t>grievable</a:t>
            </a:r>
            <a:r>
              <a:rPr lang="en-US" sz="1700" dirty="0"/>
              <a:t> issue or our inability to assist with the identified issue.</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Picture 3" descr="Silver metal newtons cradle">
            <a:extLst>
              <a:ext uri="{FF2B5EF4-FFF2-40B4-BE49-F238E27FC236}">
                <a16:creationId xmlns:a16="http://schemas.microsoft.com/office/drawing/2014/main" id="{640E9295-B5A3-2A54-74FF-8BA1F9816A8D}"/>
              </a:ext>
            </a:extLst>
          </p:cNvPr>
          <p:cNvPicPr>
            <a:picLocks noChangeAspect="1"/>
          </p:cNvPicPr>
          <p:nvPr/>
        </p:nvPicPr>
        <p:blipFill>
          <a:blip r:embed="rId2">
            <a:alphaModFix amt="53000"/>
          </a:blip>
          <a:srcRect t="17300" r="6" b="3127"/>
          <a:stretch>
            <a:fillRect/>
          </a:stretch>
        </p:blipFill>
        <p:spPr>
          <a:xfrm>
            <a:off x="20" y="10"/>
            <a:ext cx="12188932" cy="6857990"/>
          </a:xfrm>
          <a:prstGeom prst="rect">
            <a:avLst/>
          </a:prstGeom>
        </p:spPr>
      </p:pic>
      <p:sp>
        <p:nvSpPr>
          <p:cNvPr id="2" name="TextBox 1">
            <a:extLst>
              <a:ext uri="{FF2B5EF4-FFF2-40B4-BE49-F238E27FC236}">
                <a16:creationId xmlns:a16="http://schemas.microsoft.com/office/drawing/2014/main" id="{C393D5E6-4DB3-D9E1-D601-1247B54403FB}"/>
              </a:ext>
            </a:extLst>
          </p:cNvPr>
          <p:cNvSpPr txBox="1"/>
          <p:nvPr/>
        </p:nvSpPr>
        <p:spPr>
          <a:xfrm>
            <a:off x="1774360" y="5299165"/>
            <a:ext cx="8634874" cy="90568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spcBef>
                <a:spcPct val="0"/>
              </a:spcBef>
              <a:spcAft>
                <a:spcPts val="600"/>
              </a:spcAft>
            </a:pPr>
            <a:r>
              <a:rPr lang="en-US" sz="7200" b="1" dirty="0">
                <a:solidFill>
                  <a:schemeClr val="accent3">
                    <a:lumMod val="49000"/>
                  </a:schemeClr>
                </a:solidFill>
                <a:latin typeface="Goudy Old Style"/>
                <a:ea typeface="+mj-ea"/>
                <a:cs typeface="+mj-cs"/>
              </a:rPr>
              <a:t>Exa</a:t>
            </a:r>
            <a:r>
              <a:rPr lang="en-US" sz="7200" b="1" dirty="0">
                <a:solidFill>
                  <a:schemeClr val="accent3">
                    <a:lumMod val="76000"/>
                  </a:schemeClr>
                </a:solidFill>
                <a:latin typeface="Goudy Old Style"/>
                <a:ea typeface="+mj-ea"/>
                <a:cs typeface="+mj-cs"/>
              </a:rPr>
              <a:t>mples</a:t>
            </a:r>
            <a:r>
              <a:rPr lang="en-US" sz="7200" b="1" dirty="0">
                <a:solidFill>
                  <a:schemeClr val="accent3">
                    <a:lumMod val="60000"/>
                    <a:lumOff val="40000"/>
                  </a:schemeClr>
                </a:solidFill>
                <a:latin typeface="Goudy Old Style"/>
                <a:ea typeface="+mj-ea"/>
                <a:cs typeface="+mj-cs"/>
              </a:rPr>
              <a:t> of th</a:t>
            </a:r>
            <a:r>
              <a:rPr lang="en-US" sz="7200" b="1" dirty="0">
                <a:solidFill>
                  <a:schemeClr val="accent3">
                    <a:lumMod val="40000"/>
                    <a:lumOff val="60000"/>
                  </a:schemeClr>
                </a:solidFill>
                <a:latin typeface="Goudy Old Style"/>
                <a:ea typeface="+mj-ea"/>
                <a:cs typeface="+mj-cs"/>
              </a:rPr>
              <a:t>e Piv</a:t>
            </a:r>
            <a:r>
              <a:rPr lang="en-US" sz="7200" b="1" dirty="0">
                <a:solidFill>
                  <a:schemeClr val="accent3">
                    <a:lumMod val="20000"/>
                    <a:lumOff val="80000"/>
                  </a:schemeClr>
                </a:solidFill>
                <a:latin typeface="Goudy Old Style"/>
                <a:ea typeface="+mj-ea"/>
                <a:cs typeface="+mj-cs"/>
              </a:rPr>
              <a:t>ot</a:t>
            </a:r>
            <a:endParaRPr lang="en-US" sz="7200">
              <a:solidFill>
                <a:schemeClr val="accent3">
                  <a:lumMod val="20000"/>
                  <a:lumOff val="80000"/>
                </a:schemeClr>
              </a:solidFill>
              <a:latin typeface="Goudy Old Style"/>
              <a:ea typeface="+mj-ea"/>
              <a:cs typeface="+mj-cs"/>
            </a:endParaRPr>
          </a:p>
        </p:txBody>
      </p:sp>
    </p:spTree>
    <p:extLst>
      <p:ext uri="{BB962C8B-B14F-4D97-AF65-F5344CB8AC3E}">
        <p14:creationId xmlns:p14="http://schemas.microsoft.com/office/powerpoint/2010/main" val="182168825"/>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590BCB-A088-CE7F-1101-5B899A98DD83}"/>
              </a:ext>
            </a:extLst>
          </p:cNvPr>
          <p:cNvSpPr txBox="1"/>
          <p:nvPr/>
        </p:nvSpPr>
        <p:spPr>
          <a:xfrm>
            <a:off x="875134" y="725128"/>
            <a:ext cx="10446774"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Goudy Old Style"/>
                <a:ea typeface="+mn-lt"/>
                <a:cs typeface="+mn-lt"/>
              </a:rPr>
              <a:t>When you can’t take formal action, your email can still offer </a:t>
            </a:r>
            <a:r>
              <a:rPr lang="en-US" sz="2400" b="1" dirty="0">
                <a:latin typeface="Goudy Old Style"/>
                <a:ea typeface="+mn-lt"/>
                <a:cs typeface="+mn-lt"/>
              </a:rPr>
              <a:t>value</a:t>
            </a:r>
            <a:r>
              <a:rPr lang="en-US" sz="2400" dirty="0">
                <a:latin typeface="Goudy Old Style"/>
                <a:ea typeface="+mn-lt"/>
                <a:cs typeface="+mn-lt"/>
              </a:rPr>
              <a:t> by including:</a:t>
            </a:r>
            <a:endParaRPr lang="en-US" sz="2400" dirty="0">
              <a:latin typeface="Goudy Old Style"/>
            </a:endParaRPr>
          </a:p>
          <a:p>
            <a:endParaRPr lang="en-US" sz="2400" dirty="0">
              <a:latin typeface="Goudy Old Style"/>
              <a:ea typeface="+mn-lt"/>
              <a:cs typeface="+mn-lt"/>
            </a:endParaRPr>
          </a:p>
          <a:p>
            <a:r>
              <a:rPr lang="en-US" sz="2400" b="1" dirty="0">
                <a:latin typeface="Goudy Old Style"/>
                <a:ea typeface="+mn-lt"/>
                <a:cs typeface="+mn-lt"/>
              </a:rPr>
              <a:t>1. Practical Advice</a:t>
            </a:r>
            <a:endParaRPr lang="en-US" sz="2400" dirty="0">
              <a:latin typeface="Goudy Old Style"/>
            </a:endParaRPr>
          </a:p>
          <a:p>
            <a:pPr marL="742950" lvl="1" indent="-285750">
              <a:buFont typeface="Courier New"/>
              <a:buChar char="o"/>
            </a:pPr>
            <a:r>
              <a:rPr lang="en-US" sz="2400" dirty="0">
                <a:latin typeface="Goudy Old Style"/>
                <a:ea typeface="+mn-lt"/>
                <a:cs typeface="+mn-lt"/>
              </a:rPr>
              <a:t>Steps to document similar issues in the future.</a:t>
            </a:r>
            <a:endParaRPr lang="en-US" sz="2400" dirty="0">
              <a:latin typeface="Goudy Old Style"/>
            </a:endParaRPr>
          </a:p>
          <a:p>
            <a:pPr marL="742950" lvl="1" indent="-285750">
              <a:buFont typeface="Courier New"/>
              <a:buChar char="o"/>
            </a:pPr>
            <a:r>
              <a:rPr lang="en-US" sz="2400" dirty="0">
                <a:latin typeface="Goudy Old Style"/>
                <a:ea typeface="+mn-lt"/>
                <a:cs typeface="+mn-lt"/>
              </a:rPr>
              <a:t>Contract sections they may want to review.</a:t>
            </a:r>
            <a:endParaRPr lang="en-US" sz="2400" dirty="0">
              <a:latin typeface="Goudy Old Style"/>
            </a:endParaRPr>
          </a:p>
          <a:p>
            <a:pPr marL="742950" lvl="1" indent="-285750">
              <a:buFont typeface="Courier New"/>
              <a:buChar char="o"/>
            </a:pPr>
            <a:r>
              <a:rPr lang="en-US" sz="2400" dirty="0">
                <a:latin typeface="Goudy Old Style"/>
                <a:ea typeface="+mn-lt"/>
                <a:cs typeface="+mn-lt"/>
              </a:rPr>
              <a:t>Suggestions for improving communication with management.</a:t>
            </a:r>
            <a:endParaRPr lang="en-US" sz="2400" dirty="0">
              <a:latin typeface="Goudy Old Style"/>
            </a:endParaRPr>
          </a:p>
          <a:p>
            <a:pPr lvl="1"/>
            <a:endParaRPr lang="en-US" sz="2400" dirty="0">
              <a:latin typeface="Goudy Old Style"/>
              <a:ea typeface="+mn-lt"/>
              <a:cs typeface="+mn-lt"/>
            </a:endParaRPr>
          </a:p>
          <a:p>
            <a:r>
              <a:rPr lang="en-US" sz="2400" b="1" dirty="0">
                <a:latin typeface="Goudy Old Style"/>
                <a:ea typeface="+mn-lt"/>
                <a:cs typeface="+mn-lt"/>
              </a:rPr>
              <a:t>2. Alternative Resources</a:t>
            </a:r>
            <a:endParaRPr lang="en-US" sz="2400" dirty="0">
              <a:latin typeface="Goudy Old Style"/>
            </a:endParaRPr>
          </a:p>
          <a:p>
            <a:pPr marL="742950" lvl="1" indent="-285750">
              <a:buFont typeface="Courier New"/>
              <a:buChar char="o"/>
            </a:pPr>
            <a:r>
              <a:rPr lang="en-US" sz="2400" dirty="0">
                <a:latin typeface="Goudy Old Style"/>
                <a:ea typeface="+mn-lt"/>
                <a:cs typeface="+mn-lt"/>
              </a:rPr>
              <a:t>Links to EAP services.</a:t>
            </a:r>
            <a:endParaRPr lang="en-US" sz="2400" dirty="0">
              <a:latin typeface="Goudy Old Style"/>
            </a:endParaRPr>
          </a:p>
          <a:p>
            <a:pPr marL="742950" lvl="1" indent="-285750">
              <a:buFont typeface="Courier New"/>
              <a:buChar char="o"/>
            </a:pPr>
            <a:r>
              <a:rPr lang="en-US" sz="2400" dirty="0">
                <a:latin typeface="Goudy Old Style"/>
                <a:ea typeface="+mn-lt"/>
                <a:cs typeface="+mn-lt"/>
              </a:rPr>
              <a:t>Contact information for HR or other appropriate offices.</a:t>
            </a:r>
            <a:endParaRPr lang="en-US" sz="2400" dirty="0">
              <a:latin typeface="Goudy Old Style"/>
            </a:endParaRPr>
          </a:p>
          <a:p>
            <a:pPr marL="742950" lvl="1" indent="-285750">
              <a:buFont typeface="Courier New"/>
              <a:buChar char="o"/>
            </a:pPr>
            <a:r>
              <a:rPr lang="en-US" sz="2400" dirty="0">
                <a:latin typeface="Goudy Old Style"/>
                <a:ea typeface="+mn-lt"/>
                <a:cs typeface="+mn-lt"/>
              </a:rPr>
              <a:t>Information on processes outside the grievance procedure (e.g., EEO, OWCP).</a:t>
            </a:r>
            <a:endParaRPr lang="en-US" sz="2400" dirty="0">
              <a:latin typeface="Goudy Old Style"/>
            </a:endParaRPr>
          </a:p>
          <a:p>
            <a:pPr lvl="1"/>
            <a:endParaRPr lang="en-US" sz="2400" dirty="0">
              <a:latin typeface="Goudy Old Style"/>
              <a:ea typeface="+mn-lt"/>
              <a:cs typeface="+mn-lt"/>
            </a:endParaRPr>
          </a:p>
          <a:p>
            <a:r>
              <a:rPr lang="en-US" sz="2400" b="1" dirty="0">
                <a:latin typeface="Goudy Old Style"/>
                <a:ea typeface="+mn-lt"/>
                <a:cs typeface="+mn-lt"/>
              </a:rPr>
              <a:t>3. Preventive Guidance</a:t>
            </a:r>
            <a:endParaRPr lang="en-US" sz="2400" dirty="0">
              <a:latin typeface="Goudy Old Style"/>
            </a:endParaRPr>
          </a:p>
          <a:p>
            <a:pPr marL="742950" lvl="1" indent="-285750">
              <a:buFont typeface="Courier New"/>
              <a:buChar char="o"/>
            </a:pPr>
            <a:r>
              <a:rPr lang="en-US" sz="2400" dirty="0">
                <a:latin typeface="Goudy Old Style"/>
                <a:ea typeface="+mn-lt"/>
                <a:cs typeface="+mn-lt"/>
              </a:rPr>
              <a:t>How to prepare for future evaluations or meetings.</a:t>
            </a:r>
            <a:endParaRPr lang="en-US" sz="2400" dirty="0">
              <a:latin typeface="Goudy Old Style"/>
            </a:endParaRPr>
          </a:p>
          <a:p>
            <a:pPr marL="742950" lvl="1" indent="-285750">
              <a:buFont typeface="Courier New"/>
              <a:buChar char="o"/>
            </a:pPr>
            <a:r>
              <a:rPr lang="en-US" sz="2400" dirty="0">
                <a:latin typeface="Goudy Old Style"/>
                <a:ea typeface="+mn-lt"/>
                <a:cs typeface="+mn-lt"/>
              </a:rPr>
              <a:t>Recommendations for keeping performance or attendance records.</a:t>
            </a:r>
            <a:endParaRPr lang="en-US" sz="2400" dirty="0">
              <a:latin typeface="Goudy Old Style"/>
            </a:endParaRPr>
          </a:p>
          <a:p>
            <a:pPr algn="l"/>
            <a:endParaRPr lang="en-US" sz="2400" dirty="0">
              <a:latin typeface="Goudy Old Style"/>
            </a:endParaRPr>
          </a:p>
        </p:txBody>
      </p:sp>
    </p:spTree>
    <p:extLst>
      <p:ext uri="{BB962C8B-B14F-4D97-AF65-F5344CB8AC3E}">
        <p14:creationId xmlns:p14="http://schemas.microsoft.com/office/powerpoint/2010/main" val="22369814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42963D-9549-78E8-6480-CEF96A63F694}"/>
              </a:ext>
            </a:extLst>
          </p:cNvPr>
          <p:cNvSpPr txBox="1"/>
          <p:nvPr/>
        </p:nvSpPr>
        <p:spPr>
          <a:xfrm>
            <a:off x="2272763" y="640672"/>
            <a:ext cx="7641428"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solidFill>
                  <a:srgbClr val="0F4761"/>
                </a:solidFill>
                <a:latin typeface="Goudy Old Style"/>
              </a:rPr>
              <a:t>Tone &amp; Wording Tips for Email</a:t>
            </a:r>
          </a:p>
        </p:txBody>
      </p:sp>
      <p:sp>
        <p:nvSpPr>
          <p:cNvPr id="3" name="TextBox 2">
            <a:extLst>
              <a:ext uri="{FF2B5EF4-FFF2-40B4-BE49-F238E27FC236}">
                <a16:creationId xmlns:a16="http://schemas.microsoft.com/office/drawing/2014/main" id="{650CDE52-164B-768E-5AB4-8507C8AC4323}"/>
              </a:ext>
            </a:extLst>
          </p:cNvPr>
          <p:cNvSpPr txBox="1"/>
          <p:nvPr/>
        </p:nvSpPr>
        <p:spPr>
          <a:xfrm>
            <a:off x="1032386" y="1904999"/>
            <a:ext cx="5690419" cy="47932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61451806-17AF-30E8-2F93-B5FB7D5492E6}"/>
              </a:ext>
            </a:extLst>
          </p:cNvPr>
          <p:cNvSpPr txBox="1"/>
          <p:nvPr/>
        </p:nvSpPr>
        <p:spPr>
          <a:xfrm>
            <a:off x="1135437" y="1431664"/>
            <a:ext cx="991381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Goudy Old Style"/>
              </a:rPr>
              <a:t>Goal:</a:t>
            </a:r>
            <a:r>
              <a:rPr lang="en-US" sz="2400" dirty="0">
                <a:latin typeface="Goudy Old Style"/>
              </a:rPr>
              <a:t> Deliver your message clearly, without sounding cold, dismissive, or overly technical.</a:t>
            </a:r>
          </a:p>
        </p:txBody>
      </p:sp>
      <p:sp>
        <p:nvSpPr>
          <p:cNvPr id="5" name="TextBox 4">
            <a:extLst>
              <a:ext uri="{FF2B5EF4-FFF2-40B4-BE49-F238E27FC236}">
                <a16:creationId xmlns:a16="http://schemas.microsoft.com/office/drawing/2014/main" id="{FB8EB8E7-ABE1-724B-BEFE-E0B2C287B84D}"/>
              </a:ext>
            </a:extLst>
          </p:cNvPr>
          <p:cNvSpPr txBox="1"/>
          <p:nvPr/>
        </p:nvSpPr>
        <p:spPr>
          <a:xfrm>
            <a:off x="946354" y="2372032"/>
            <a:ext cx="4879258"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Goudy Old Style"/>
              </a:rPr>
              <a:t>Do:</a:t>
            </a:r>
            <a:endParaRPr lang="en-US" sz="2400" dirty="0">
              <a:latin typeface="Goudy Old Style"/>
            </a:endParaRPr>
          </a:p>
          <a:p>
            <a:pPr marL="285750" indent="-285750">
              <a:buFont typeface="Symbol,Sans-Serif"/>
              <a:buChar char="•"/>
            </a:pPr>
            <a:r>
              <a:rPr lang="en-US" sz="2400" dirty="0">
                <a:latin typeface="Goudy Old Style"/>
              </a:rPr>
              <a:t>Lead with appreciation or acknowledgement: </a:t>
            </a:r>
            <a:r>
              <a:rPr lang="en-US" sz="2400" i="1" dirty="0">
                <a:latin typeface="Goudy Old Style"/>
              </a:rPr>
              <a:t>“Thank you for bringing this to my attention.”</a:t>
            </a:r>
            <a:endParaRPr lang="en-US" sz="2400" dirty="0">
              <a:latin typeface="Goudy Old Style"/>
            </a:endParaRPr>
          </a:p>
          <a:p>
            <a:pPr marL="285750" indent="-285750">
              <a:buFont typeface="Symbol,Sans-Serif"/>
              <a:buChar char="•"/>
            </a:pPr>
            <a:r>
              <a:rPr lang="en-US" sz="2400" dirty="0">
                <a:latin typeface="Goudy Old Style"/>
              </a:rPr>
              <a:t>Use factual, neutral language: </a:t>
            </a:r>
            <a:r>
              <a:rPr lang="en-US" sz="2400" i="1" dirty="0">
                <a:latin typeface="Goudy Old Style"/>
              </a:rPr>
              <a:t>“Based on the contract review…”</a:t>
            </a:r>
            <a:endParaRPr lang="en-US" sz="2400" dirty="0">
              <a:latin typeface="Goudy Old Style"/>
            </a:endParaRPr>
          </a:p>
          <a:p>
            <a:pPr marL="285750" indent="-285750">
              <a:buFont typeface="Symbol,Sans-Serif"/>
              <a:buChar char="•"/>
            </a:pPr>
            <a:r>
              <a:rPr lang="en-US" sz="2400" dirty="0">
                <a:latin typeface="Goudy Old Style"/>
              </a:rPr>
              <a:t>Be concise — no long, defensive paragraphs.</a:t>
            </a:r>
          </a:p>
          <a:p>
            <a:pPr marL="285750" indent="-285750">
              <a:buFont typeface="Symbol,Sans-Serif"/>
              <a:buChar char="•"/>
            </a:pPr>
            <a:r>
              <a:rPr lang="en-US" sz="2400" dirty="0">
                <a:latin typeface="Goudy Old Style"/>
              </a:rPr>
              <a:t>Use plain English, not heavy legal jargon.</a:t>
            </a:r>
          </a:p>
        </p:txBody>
      </p:sp>
      <p:sp>
        <p:nvSpPr>
          <p:cNvPr id="8" name="TextBox 7">
            <a:extLst>
              <a:ext uri="{FF2B5EF4-FFF2-40B4-BE49-F238E27FC236}">
                <a16:creationId xmlns:a16="http://schemas.microsoft.com/office/drawing/2014/main" id="{809142AB-701A-2A0E-95C0-AA013581ADEF}"/>
              </a:ext>
            </a:extLst>
          </p:cNvPr>
          <p:cNvSpPr txBox="1"/>
          <p:nvPr/>
        </p:nvSpPr>
        <p:spPr>
          <a:xfrm>
            <a:off x="6565238" y="2370141"/>
            <a:ext cx="487925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Goudy Old Style"/>
              </a:rPr>
              <a:t>Avoid:</a:t>
            </a:r>
            <a:endParaRPr lang="en-US" sz="2400" dirty="0">
              <a:latin typeface="Goudy Old Style"/>
            </a:endParaRPr>
          </a:p>
          <a:p>
            <a:pPr marL="285750" indent="-285750">
              <a:buFont typeface="Symbol"/>
              <a:buChar char="•"/>
            </a:pPr>
            <a:r>
              <a:rPr lang="en-US" sz="2400" dirty="0">
                <a:latin typeface="Goudy Old Style"/>
              </a:rPr>
              <a:t>Starting with “Unfortunately…” — it can sound like a canned rejection.</a:t>
            </a:r>
          </a:p>
          <a:p>
            <a:pPr marL="285750" indent="-285750">
              <a:buFont typeface="Symbol"/>
              <a:buChar char="•"/>
            </a:pPr>
            <a:r>
              <a:rPr lang="en-US" sz="2400" dirty="0">
                <a:latin typeface="Goudy Old Style"/>
              </a:rPr>
              <a:t>Accusatory phrases like “You didn’t provide enough evidence.”</a:t>
            </a:r>
          </a:p>
          <a:p>
            <a:pPr marL="285750" indent="-285750">
              <a:buFont typeface="Symbol"/>
              <a:buChar char="•"/>
            </a:pPr>
            <a:r>
              <a:rPr lang="en-US" sz="2400" dirty="0">
                <a:latin typeface="Goudy Old Style"/>
              </a:rPr>
              <a:t>Over-apologizing, which can imply fault: </a:t>
            </a:r>
            <a:r>
              <a:rPr lang="en-US" sz="2400" i="1" dirty="0">
                <a:latin typeface="Goudy Old Style"/>
              </a:rPr>
              <a:t>“I’m really sorry but…”</a:t>
            </a:r>
            <a:endParaRPr lang="en-US" sz="2400" dirty="0">
              <a:latin typeface="Goudy Old Style"/>
            </a:endParaRPr>
          </a:p>
          <a:p>
            <a:pPr algn="l"/>
            <a:endParaRPr lang="en-US" sz="2400" dirty="0">
              <a:latin typeface="Goudy Old Style"/>
            </a:endParaRPr>
          </a:p>
        </p:txBody>
      </p:sp>
    </p:spTree>
    <p:extLst>
      <p:ext uri="{BB962C8B-B14F-4D97-AF65-F5344CB8AC3E}">
        <p14:creationId xmlns:p14="http://schemas.microsoft.com/office/powerpoint/2010/main" val="143895598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4" name="Graphic 3" descr="A square made of dots">
            <a:extLst>
              <a:ext uri="{FF2B5EF4-FFF2-40B4-BE49-F238E27FC236}">
                <a16:creationId xmlns:a16="http://schemas.microsoft.com/office/drawing/2014/main" id="{EADC4C28-7DFD-AD67-74CB-7894284D07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420000">
            <a:off x="-3383138" y="-4367388"/>
            <a:ext cx="18605498" cy="18591387"/>
          </a:xfrm>
          <a:prstGeom prst="rect">
            <a:avLst/>
          </a:prstGeom>
        </p:spPr>
      </p:pic>
      <p:sp>
        <p:nvSpPr>
          <p:cNvPr id="2" name="TextBox 1">
            <a:extLst>
              <a:ext uri="{FF2B5EF4-FFF2-40B4-BE49-F238E27FC236}">
                <a16:creationId xmlns:a16="http://schemas.microsoft.com/office/drawing/2014/main" id="{EE80CCE8-CEA7-BAE6-4B69-334099351101}"/>
              </a:ext>
            </a:extLst>
          </p:cNvPr>
          <p:cNvSpPr txBox="1"/>
          <p:nvPr/>
        </p:nvSpPr>
        <p:spPr>
          <a:xfrm>
            <a:off x="678962" y="474079"/>
            <a:ext cx="10815894"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latin typeface="Goudy Old Style"/>
                <a:ea typeface="+mn-lt"/>
                <a:cs typeface="+mn-lt"/>
              </a:rPr>
              <a:t>Handling Emotional Responses to Your Email</a:t>
            </a:r>
            <a:endParaRPr lang="en-US" sz="4400" b="1">
              <a:latin typeface="Goudy Old Style"/>
            </a:endParaRPr>
          </a:p>
        </p:txBody>
      </p:sp>
      <p:sp>
        <p:nvSpPr>
          <p:cNvPr id="3" name="TextBox 2">
            <a:extLst>
              <a:ext uri="{FF2B5EF4-FFF2-40B4-BE49-F238E27FC236}">
                <a16:creationId xmlns:a16="http://schemas.microsoft.com/office/drawing/2014/main" id="{00FF029C-7BB2-2B32-6078-76578FCBC5C1}"/>
              </a:ext>
            </a:extLst>
          </p:cNvPr>
          <p:cNvSpPr txBox="1"/>
          <p:nvPr/>
        </p:nvSpPr>
        <p:spPr>
          <a:xfrm>
            <a:off x="1160639" y="1351139"/>
            <a:ext cx="9514416"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If They Respond with Frustration or Anger:</a:t>
            </a:r>
            <a:endParaRPr lang="en-US" sz="2400" dirty="0"/>
          </a:p>
          <a:p>
            <a:pPr marL="285750" indent="-285750">
              <a:buFont typeface="Arial"/>
              <a:buChar char="•"/>
            </a:pPr>
            <a:r>
              <a:rPr lang="en-US" sz="2400" dirty="0">
                <a:ea typeface="+mn-lt"/>
                <a:cs typeface="+mn-lt"/>
              </a:rPr>
              <a:t>Keep your tone steady and professional.</a:t>
            </a:r>
            <a:endParaRPr lang="en-US" sz="2400" dirty="0"/>
          </a:p>
          <a:p>
            <a:pPr marL="285750" indent="-285750">
              <a:buFont typeface="Arial"/>
              <a:buChar char="•"/>
            </a:pPr>
            <a:r>
              <a:rPr lang="en-US" sz="2400" dirty="0">
                <a:ea typeface="+mn-lt"/>
                <a:cs typeface="+mn-lt"/>
              </a:rPr>
              <a:t>Acknowledge their feelings without changing your decision.</a:t>
            </a:r>
            <a:endParaRPr lang="en-US" sz="2400" dirty="0"/>
          </a:p>
          <a:p>
            <a:pPr marL="742950" lvl="1" indent="-285750">
              <a:buFont typeface="Arial"/>
              <a:buChar char="•"/>
            </a:pPr>
            <a:r>
              <a:rPr lang="en-US" sz="2400" i="1" dirty="0">
                <a:ea typeface="+mn-lt"/>
                <a:cs typeface="+mn-lt"/>
              </a:rPr>
              <a:t>“I understand this is disappointing, and I appreciate your perspective.”</a:t>
            </a:r>
            <a:endParaRPr lang="en-US" sz="2400" dirty="0"/>
          </a:p>
          <a:p>
            <a:pPr marL="285750" indent="-285750">
              <a:buFont typeface="Arial"/>
              <a:buChar char="•"/>
            </a:pPr>
            <a:r>
              <a:rPr lang="en-US" sz="2400" dirty="0">
                <a:ea typeface="+mn-lt"/>
                <a:cs typeface="+mn-lt"/>
              </a:rPr>
              <a:t>Re-affirm your original reasoning concisely.</a:t>
            </a:r>
            <a:endParaRPr lang="en-US" sz="2400" dirty="0"/>
          </a:p>
          <a:p>
            <a:pPr marL="285750" indent="-285750">
              <a:buFont typeface="Arial"/>
              <a:buChar char="•"/>
            </a:pPr>
            <a:r>
              <a:rPr lang="en-US" sz="2400" dirty="0">
                <a:ea typeface="+mn-lt"/>
                <a:cs typeface="+mn-lt"/>
              </a:rPr>
              <a:t>Offer one final resource or step they can take.</a:t>
            </a:r>
            <a:endParaRPr lang="en-US" sz="2400" dirty="0"/>
          </a:p>
          <a:p>
            <a:r>
              <a:rPr lang="en-US" sz="2400" b="1" dirty="0">
                <a:ea typeface="+mn-lt"/>
                <a:cs typeface="+mn-lt"/>
              </a:rPr>
              <a:t>Don’t:</a:t>
            </a:r>
            <a:endParaRPr lang="en-US" sz="2400" dirty="0"/>
          </a:p>
          <a:p>
            <a:pPr marL="285750" indent="-285750">
              <a:buFont typeface="Arial"/>
              <a:buChar char="•"/>
            </a:pPr>
            <a:r>
              <a:rPr lang="en-US" sz="2400" dirty="0">
                <a:ea typeface="+mn-lt"/>
                <a:cs typeface="+mn-lt"/>
              </a:rPr>
              <a:t>Match their emotional tone.</a:t>
            </a:r>
            <a:endParaRPr lang="en-US" sz="2400" dirty="0"/>
          </a:p>
          <a:p>
            <a:pPr marL="285750" indent="-285750">
              <a:buFont typeface="Arial"/>
              <a:buChar char="•"/>
            </a:pPr>
            <a:r>
              <a:rPr lang="en-US" sz="2400" dirty="0">
                <a:ea typeface="+mn-lt"/>
                <a:cs typeface="+mn-lt"/>
              </a:rPr>
              <a:t>Engage in back-and-forth debates over email.</a:t>
            </a:r>
            <a:endParaRPr lang="en-US" sz="2400" dirty="0"/>
          </a:p>
          <a:p>
            <a:r>
              <a:rPr lang="en-US" sz="2400" b="1" dirty="0">
                <a:ea typeface="+mn-lt"/>
                <a:cs typeface="+mn-lt"/>
              </a:rPr>
              <a:t>Tip:</a:t>
            </a:r>
            <a:endParaRPr lang="en-US" sz="2400" dirty="0"/>
          </a:p>
          <a:p>
            <a:pPr marL="285750" indent="-285750">
              <a:buFont typeface="Arial"/>
              <a:buChar char="•"/>
            </a:pPr>
            <a:r>
              <a:rPr lang="en-US" sz="2400" dirty="0">
                <a:ea typeface="+mn-lt"/>
                <a:cs typeface="+mn-lt"/>
              </a:rPr>
              <a:t>If the conversation becomes heated, suggest a short phone call to clarify — but stay fact-focused.</a:t>
            </a:r>
            <a:endParaRPr lang="en-US" sz="2400" dirty="0"/>
          </a:p>
          <a:p>
            <a:pPr algn="l"/>
            <a:endParaRPr lang="en-US" sz="2400" dirty="0"/>
          </a:p>
        </p:txBody>
      </p:sp>
    </p:spTree>
    <p:extLst>
      <p:ext uri="{BB962C8B-B14F-4D97-AF65-F5344CB8AC3E}">
        <p14:creationId xmlns:p14="http://schemas.microsoft.com/office/powerpoint/2010/main" val="2993592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3708C547-5631-5CB2-93B4-F92DE6A3454E}"/>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1458A8F3-9959-E22A-0949-F55CD3BC541B}"/>
              </a:ext>
            </a:extLst>
          </p:cNvPr>
          <p:cNvGraphicFramePr>
            <a:graphicFrameLocks noGrp="1"/>
          </p:cNvGraphicFramePr>
          <p:nvPr>
            <p:extLst>
              <p:ext uri="{D42A27DB-BD31-4B8C-83A1-F6EECF244321}">
                <p14:modId xmlns:p14="http://schemas.microsoft.com/office/powerpoint/2010/main" val="3345460860"/>
              </p:ext>
            </p:extLst>
          </p:nvPr>
        </p:nvGraphicFramePr>
        <p:xfrm>
          <a:off x="9525" y="1382425"/>
          <a:ext cx="12172950" cy="3457831"/>
        </p:xfrm>
        <a:graphic>
          <a:graphicData uri="http://schemas.openxmlformats.org/drawingml/2006/table">
            <a:tbl>
              <a:tblPr bandRow="1">
                <a:tableStyleId>{5C22544A-7EE6-4342-B048-85BDC9FD1C3A}</a:tableStyleId>
              </a:tblPr>
              <a:tblGrid>
                <a:gridCol w="4057650">
                  <a:extLst>
                    <a:ext uri="{9D8B030D-6E8A-4147-A177-3AD203B41FA5}">
                      <a16:colId xmlns:a16="http://schemas.microsoft.com/office/drawing/2014/main" val="1674553464"/>
                    </a:ext>
                  </a:extLst>
                </a:gridCol>
                <a:gridCol w="4057650">
                  <a:extLst>
                    <a:ext uri="{9D8B030D-6E8A-4147-A177-3AD203B41FA5}">
                      <a16:colId xmlns:a16="http://schemas.microsoft.com/office/drawing/2014/main" val="1268177179"/>
                    </a:ext>
                  </a:extLst>
                </a:gridCol>
                <a:gridCol w="4057650">
                  <a:extLst>
                    <a:ext uri="{9D8B030D-6E8A-4147-A177-3AD203B41FA5}">
                      <a16:colId xmlns:a16="http://schemas.microsoft.com/office/drawing/2014/main" val="112215914"/>
                    </a:ext>
                  </a:extLst>
                </a:gridCol>
              </a:tblGrid>
              <a:tr h="0">
                <a:tc>
                  <a:txBody>
                    <a:bodyPr/>
                    <a:lstStyle/>
                    <a:p>
                      <a:pPr algn="l" fontAlgn="base">
                        <a:lnSpc>
                          <a:spcPts val="2175"/>
                        </a:lnSpc>
                        <a:buNone/>
                      </a:pPr>
                      <a:r>
                        <a:rPr lang="en-US" sz="1800" b="1" i="0" dirty="0">
                          <a:solidFill>
                            <a:srgbClr val="000000"/>
                          </a:solidFill>
                          <a:effectLst/>
                          <a:latin typeface="Neue Haas Grotesk Text Pro"/>
                        </a:rPr>
                        <a:t>Common Issue</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fontAlgn="base">
                        <a:lnSpc>
                          <a:spcPts val="2175"/>
                        </a:lnSpc>
                        <a:buNone/>
                      </a:pPr>
                      <a:r>
                        <a:rPr lang="en-US" sz="1800" b="1" i="0" dirty="0" err="1">
                          <a:solidFill>
                            <a:srgbClr val="000000"/>
                          </a:solidFill>
                          <a:effectLst/>
                          <a:latin typeface="Neue Haas Grotesk Text Pro"/>
                        </a:rPr>
                        <a:t>Grievable</a:t>
                      </a:r>
                      <a:r>
                        <a:rPr lang="en-US" sz="1800" b="1" i="0" dirty="0">
                          <a:solidFill>
                            <a:srgbClr val="000000"/>
                          </a:solidFill>
                          <a:effectLst/>
                          <a:latin typeface="Neue Haas Grotesk Text Pro"/>
                        </a:rPr>
                        <a:t>?</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fontAlgn="base">
                        <a:lnSpc>
                          <a:spcPts val="2175"/>
                        </a:lnSpc>
                        <a:buNone/>
                      </a:pPr>
                      <a:r>
                        <a:rPr lang="en-US" sz="1800" b="1" i="0" dirty="0">
                          <a:solidFill>
                            <a:srgbClr val="000000"/>
                          </a:solidFill>
                          <a:effectLst/>
                          <a:latin typeface="Neue Haas Grotesk Text Pro"/>
                        </a:rPr>
                        <a:t>If No – Possible Pivot Advice</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407678737"/>
                  </a:ext>
                </a:extLst>
              </a:tr>
              <a:tr h="0">
                <a:tc>
                  <a:txBody>
                    <a:bodyPr/>
                    <a:lstStyle/>
                    <a:p>
                      <a:pPr algn="l" fontAlgn="base">
                        <a:lnSpc>
                          <a:spcPts val="2175"/>
                        </a:lnSpc>
                        <a:buNone/>
                      </a:pPr>
                      <a:r>
                        <a:rPr lang="en-US" sz="1800" b="0" i="0" dirty="0">
                          <a:solidFill>
                            <a:srgbClr val="000000"/>
                          </a:solidFill>
                          <a:effectLst/>
                          <a:latin typeface="Neue Haas Grotesk Text Pro"/>
                        </a:rPr>
                        <a:t>Supervisor changes schedule within contract limits</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fontAlgn="base">
                        <a:lnSpc>
                          <a:spcPts val="2175"/>
                        </a:lnSpc>
                        <a:buNone/>
                      </a:pPr>
                      <a:r>
                        <a:rPr lang="en-US" sz="1800" b="0" i="0" dirty="0">
                          <a:solidFill>
                            <a:srgbClr val="000000"/>
                          </a:solidFill>
                          <a:effectLst/>
                          <a:latin typeface="Neue Haas Grotesk Text Pro"/>
                        </a:rPr>
                        <a:t>No</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fontAlgn="base">
                        <a:lnSpc>
                          <a:spcPts val="2175"/>
                        </a:lnSpc>
                        <a:buNone/>
                      </a:pPr>
                      <a:r>
                        <a:rPr lang="en-US" sz="1800" b="0" i="0" dirty="0">
                          <a:solidFill>
                            <a:srgbClr val="000000"/>
                          </a:solidFill>
                          <a:effectLst/>
                          <a:latin typeface="Neue Haas Grotesk Text Pro"/>
                        </a:rPr>
                        <a:t>Suggest documenting schedule changes for future reference.</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083038728"/>
                  </a:ext>
                </a:extLst>
              </a:tr>
              <a:tr h="0">
                <a:tc>
                  <a:txBody>
                    <a:bodyPr/>
                    <a:lstStyle/>
                    <a:p>
                      <a:pPr algn="l" fontAlgn="base">
                        <a:lnSpc>
                          <a:spcPts val="2175"/>
                        </a:lnSpc>
                        <a:buNone/>
                      </a:pPr>
                      <a:r>
                        <a:rPr lang="en-US" sz="1800" b="0" i="0" dirty="0">
                          <a:solidFill>
                            <a:srgbClr val="000000"/>
                          </a:solidFill>
                          <a:effectLst/>
                          <a:latin typeface="Neue Haas Grotesk Text Pro"/>
                        </a:rPr>
                        <a:t>Poor performance rating, but documentation supports it</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fontAlgn="base">
                        <a:lnSpc>
                          <a:spcPts val="2175"/>
                        </a:lnSpc>
                        <a:buNone/>
                      </a:pPr>
                      <a:r>
                        <a:rPr lang="en-US" sz="1800" b="0" i="0" dirty="0">
                          <a:solidFill>
                            <a:srgbClr val="000000"/>
                          </a:solidFill>
                          <a:effectLst/>
                          <a:latin typeface="Neue Haas Grotesk Text Pro"/>
                        </a:rPr>
                        <a:t>No</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fontAlgn="base">
                        <a:lnSpc>
                          <a:spcPts val="2175"/>
                        </a:lnSpc>
                        <a:buNone/>
                      </a:pPr>
                      <a:r>
                        <a:rPr lang="en-US" sz="1800" b="0" i="0" dirty="0">
                          <a:solidFill>
                            <a:srgbClr val="000000"/>
                          </a:solidFill>
                          <a:effectLst/>
                          <a:latin typeface="Neue Haas Grotesk Text Pro"/>
                        </a:rPr>
                        <a:t>Offer tips for self-documentation and requesting mid-year feedback.</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775891098"/>
                  </a:ext>
                </a:extLst>
              </a:tr>
              <a:tr h="0">
                <a:tc>
                  <a:txBody>
                    <a:bodyPr/>
                    <a:lstStyle/>
                    <a:p>
                      <a:pPr algn="l" fontAlgn="base">
                        <a:lnSpc>
                          <a:spcPts val="2175"/>
                        </a:lnSpc>
                        <a:buNone/>
                      </a:pPr>
                      <a:r>
                        <a:rPr lang="en-US" sz="1800" b="0" i="0" dirty="0">
                          <a:solidFill>
                            <a:srgbClr val="000000"/>
                          </a:solidFill>
                          <a:effectLst/>
                          <a:latin typeface="Neue Haas Grotesk Text Pro"/>
                        </a:rPr>
                        <a:t>Harassment complaint with no witnesses or evidence</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fontAlgn="base">
                        <a:lnSpc>
                          <a:spcPts val="2175"/>
                        </a:lnSpc>
                        <a:buNone/>
                      </a:pPr>
                      <a:r>
                        <a:rPr lang="en-US" sz="1800" b="0" i="0" dirty="0">
                          <a:solidFill>
                            <a:srgbClr val="000000"/>
                          </a:solidFill>
                          <a:effectLst/>
                          <a:latin typeface="Neue Haas Grotesk Text Pro"/>
                        </a:rPr>
                        <a:t>Possibly</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fontAlgn="base">
                        <a:lnSpc>
                          <a:spcPts val="2175"/>
                        </a:lnSpc>
                        <a:buNone/>
                      </a:pPr>
                      <a:r>
                        <a:rPr lang="en-US" sz="1800" b="0" i="0" dirty="0">
                          <a:solidFill>
                            <a:srgbClr val="000000"/>
                          </a:solidFill>
                          <a:effectLst/>
                          <a:latin typeface="Neue Haas Grotesk Text Pro"/>
                        </a:rPr>
                        <a:t>Recommend EEO contact and keeping a detailed incident log.</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746944653"/>
                  </a:ext>
                </a:extLst>
              </a:tr>
              <a:tr h="0">
                <a:tc>
                  <a:txBody>
                    <a:bodyPr/>
                    <a:lstStyle/>
                    <a:p>
                      <a:pPr algn="l" fontAlgn="base">
                        <a:lnSpc>
                          <a:spcPts val="2175"/>
                        </a:lnSpc>
                        <a:buNone/>
                      </a:pPr>
                      <a:r>
                        <a:rPr lang="en-US" sz="1800" b="0" i="0" dirty="0">
                          <a:solidFill>
                            <a:srgbClr val="000000"/>
                          </a:solidFill>
                          <a:effectLst/>
                          <a:latin typeface="Neue Haas Grotesk Text Pro"/>
                        </a:rPr>
                        <a:t>Denied leave request without valid reason</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fontAlgn="base">
                        <a:lnSpc>
                          <a:spcPts val="2175"/>
                        </a:lnSpc>
                        <a:buNone/>
                      </a:pPr>
                      <a:r>
                        <a:rPr lang="en-US" sz="1800" b="0" i="0" dirty="0">
                          <a:solidFill>
                            <a:srgbClr val="000000"/>
                          </a:solidFill>
                          <a:effectLst/>
                          <a:latin typeface="Neue Haas Grotesk Text Pro"/>
                        </a:rPr>
                        <a:t>Yes</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fontAlgn="base">
                        <a:lnSpc>
                          <a:spcPts val="2175"/>
                        </a:lnSpc>
                        <a:buNone/>
                      </a:pPr>
                      <a:r>
                        <a:rPr lang="en-US" sz="1800" b="0" i="0" dirty="0">
                          <a:solidFill>
                            <a:srgbClr val="000000"/>
                          </a:solidFill>
                          <a:effectLst/>
                          <a:latin typeface="Neue Haas Grotesk Text Pro"/>
                        </a:rPr>
                        <a:t>Review leave policy and file grievance if applicable.</a:t>
                      </a:r>
                      <a:endParaRPr lang="en-US" b="0" i="0" dirty="0">
                        <a:solidFill>
                          <a:srgbClr val="000000"/>
                        </a:solidFill>
                        <a:effectLst/>
                        <a:latin typeface="Neue Haas Grotesk Text Pro"/>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3441437000"/>
                  </a:ext>
                </a:extLst>
              </a:tr>
            </a:tbl>
          </a:graphicData>
        </a:graphic>
      </p:graphicFrame>
      <p:sp>
        <p:nvSpPr>
          <p:cNvPr id="7" name="TextBox 4">
            <a:extLst>
              <a:ext uri="{FF2B5EF4-FFF2-40B4-BE49-F238E27FC236}">
                <a16:creationId xmlns:a16="http://schemas.microsoft.com/office/drawing/2014/main" id="{0A86D37C-845A-3D17-EF6A-63C1DB8E4F2E}"/>
              </a:ext>
            </a:extLst>
          </p:cNvPr>
          <p:cNvSpPr txBox="1"/>
          <p:nvPr/>
        </p:nvSpPr>
        <p:spPr>
          <a:xfrm>
            <a:off x="2398889" y="268111"/>
            <a:ext cx="7605888" cy="70788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latin typeface="Goudy Old Style"/>
                <a:ea typeface="+mn-lt"/>
                <a:cs typeface="+mn-lt"/>
              </a:rPr>
              <a:t>Quick-Reference “Yes/No” Matrix</a:t>
            </a:r>
            <a:endParaRPr lang="en-US" sz="4000" b="1" dirty="0">
              <a:latin typeface="Goudy Old Style"/>
            </a:endParaRPr>
          </a:p>
        </p:txBody>
      </p:sp>
      <p:pic>
        <p:nvPicPr>
          <p:cNvPr id="8" name="Picture 7" descr="A cartoon bee with two thumbs up&#10;&#10;AI-generated content may be incorrect.">
            <a:extLst>
              <a:ext uri="{FF2B5EF4-FFF2-40B4-BE49-F238E27FC236}">
                <a16:creationId xmlns:a16="http://schemas.microsoft.com/office/drawing/2014/main" id="{2D968DEB-9C0D-9CF8-F2C7-10F71A2BDB62}"/>
              </a:ext>
            </a:extLst>
          </p:cNvPr>
          <p:cNvPicPr>
            <a:picLocks noChangeAspect="1"/>
          </p:cNvPicPr>
          <p:nvPr/>
        </p:nvPicPr>
        <p:blipFill>
          <a:blip r:embed="rId2"/>
          <a:stretch>
            <a:fillRect/>
          </a:stretch>
        </p:blipFill>
        <p:spPr>
          <a:xfrm>
            <a:off x="6486769" y="4767384"/>
            <a:ext cx="2041770" cy="1983155"/>
          </a:xfrm>
          <a:prstGeom prst="rect">
            <a:avLst/>
          </a:prstGeom>
        </p:spPr>
      </p:pic>
    </p:spTree>
    <p:extLst>
      <p:ext uri="{BB962C8B-B14F-4D97-AF65-F5344CB8AC3E}">
        <p14:creationId xmlns:p14="http://schemas.microsoft.com/office/powerpoint/2010/main" val="298196216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Parallelogram 3">
            <a:extLst>
              <a:ext uri="{FF2B5EF4-FFF2-40B4-BE49-F238E27FC236}">
                <a16:creationId xmlns:a16="http://schemas.microsoft.com/office/drawing/2014/main" id="{28644442-2503-04B8-E3F0-7555CFFCE16A}"/>
              </a:ext>
            </a:extLst>
          </p:cNvPr>
          <p:cNvSpPr/>
          <p:nvPr/>
        </p:nvSpPr>
        <p:spPr>
          <a:xfrm>
            <a:off x="-1992923" y="-550985"/>
            <a:ext cx="9202615" cy="7959969"/>
          </a:xfrm>
          <a:prstGeom prst="parallelogram">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hidden="1">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24332EA-2E50-69BA-7F0B-4F30B49CF471}"/>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en-US" sz="6600" kern="1200">
                <a:solidFill>
                  <a:schemeClr val="tx1"/>
                </a:solidFill>
                <a:latin typeface="+mj-lt"/>
                <a:ea typeface="+mj-ea"/>
                <a:cs typeface="+mj-cs"/>
              </a:rPr>
              <a:t>Building a Resource Bank</a:t>
            </a:r>
          </a:p>
        </p:txBody>
      </p:sp>
      <p:pic>
        <p:nvPicPr>
          <p:cNvPr id="8" name="Graphic 7" descr="Bank">
            <a:extLst>
              <a:ext uri="{FF2B5EF4-FFF2-40B4-BE49-F238E27FC236}">
                <a16:creationId xmlns:a16="http://schemas.microsoft.com/office/drawing/2014/main" id="{D4499300-87D6-D9DB-B91C-ED30261A98F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0040" y="1226248"/>
            <a:ext cx="4087368" cy="4087368"/>
          </a:xfrm>
          <a:prstGeom prst="rect">
            <a:avLst/>
          </a:prstGeom>
        </p:spPr>
      </p:pic>
      <p:sp>
        <p:nvSpPr>
          <p:cNvPr id="2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773CEC8A-C0B0-BC18-BF5A-1A51DCD6FFC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565CBFA5-8F0B-46FA-B6CB-B5423396342A}" type="datetime1">
              <a:rPr lang="en-US" sz="1200">
                <a:solidFill>
                  <a:schemeClr val="tx1">
                    <a:tint val="75000"/>
                  </a:schemeClr>
                </a:solidFill>
              </a:rPr>
              <a:pPr>
                <a:spcAft>
                  <a:spcPts val="600"/>
                </a:spcAft>
              </a:pPr>
              <a:t>9/24/2025</a:t>
            </a:fld>
            <a:endParaRPr lang="en-US" sz="1200">
              <a:solidFill>
                <a:schemeClr val="tx1">
                  <a:tint val="75000"/>
                </a:schemeClr>
              </a:solidFill>
            </a:endParaRPr>
          </a:p>
        </p:txBody>
      </p:sp>
    </p:spTree>
    <p:extLst>
      <p:ext uri="{BB962C8B-B14F-4D97-AF65-F5344CB8AC3E}">
        <p14:creationId xmlns:p14="http://schemas.microsoft.com/office/powerpoint/2010/main" val="441584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9CA34FED-C658-DBC3-C812-9A01DCFBBF18}"/>
            </a:ext>
          </a:extLst>
        </p:cNvPr>
        <p:cNvGrpSpPr/>
        <p:nvPr/>
      </p:nvGrpSpPr>
      <p:grpSpPr>
        <a:xfrm>
          <a:off x="0" y="0"/>
          <a:ext cx="0" cy="0"/>
          <a:chOff x="0" y="0"/>
          <a:chExt cx="0" cy="0"/>
        </a:xfrm>
      </p:grpSpPr>
      <p:sp>
        <p:nvSpPr>
          <p:cNvPr id="4" name="Content Placeholder 2">
            <a:extLst>
              <a:ext uri="{FF2B5EF4-FFF2-40B4-BE49-F238E27FC236}">
                <a16:creationId xmlns:a16="http://schemas.microsoft.com/office/drawing/2014/main" id="{BFEC4922-E209-BC10-1D38-6B5ECA6F2D45}"/>
              </a:ext>
            </a:extLst>
          </p:cNvPr>
          <p:cNvSpPr>
            <a:spLocks noGrp="1"/>
          </p:cNvSpPr>
          <p:nvPr/>
        </p:nvSpPr>
        <p:spPr>
          <a:xfrm>
            <a:off x="612647" y="513917"/>
            <a:ext cx="6882656" cy="5600058"/>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None/>
            </a:pPr>
            <a:r>
              <a:rPr lang="en-US" b="1" dirty="0">
                <a:ea typeface="+mn-lt"/>
                <a:cs typeface="+mn-lt"/>
              </a:rPr>
              <a:t>Why:</a:t>
            </a:r>
            <a:r>
              <a:rPr lang="en-US" dirty="0">
                <a:ea typeface="+mn-lt"/>
                <a:cs typeface="+mn-lt"/>
              </a:rPr>
              <a:t> Having ready-made advice saves time and ensures consistent communication.</a:t>
            </a:r>
            <a:endParaRPr lang="en-US" dirty="0"/>
          </a:p>
          <a:p>
            <a:pPr>
              <a:buNone/>
            </a:pPr>
            <a:r>
              <a:rPr lang="en-US" b="1" dirty="0">
                <a:ea typeface="+mn-lt"/>
                <a:cs typeface="+mn-lt"/>
              </a:rPr>
              <a:t>What to Include:</a:t>
            </a:r>
            <a:endParaRPr lang="en-US" dirty="0"/>
          </a:p>
          <a:p>
            <a:pPr>
              <a:buFont typeface="Arial"/>
              <a:buChar char="•"/>
            </a:pPr>
            <a:r>
              <a:rPr lang="en-US" dirty="0">
                <a:ea typeface="+mn-lt"/>
                <a:cs typeface="+mn-lt"/>
              </a:rPr>
              <a:t>Standard links to EAP, HR policy pages, and relevant contract sections.</a:t>
            </a:r>
            <a:endParaRPr lang="en-US" dirty="0"/>
          </a:p>
          <a:p>
            <a:pPr>
              <a:buFont typeface="Arial"/>
              <a:buChar char="•"/>
            </a:pPr>
            <a:r>
              <a:rPr lang="en-US" dirty="0">
                <a:ea typeface="+mn-lt"/>
                <a:cs typeface="+mn-lt"/>
              </a:rPr>
              <a:t>Template “pivot” statements you can customize.</a:t>
            </a:r>
            <a:endParaRPr lang="en-US" dirty="0"/>
          </a:p>
          <a:p>
            <a:pPr>
              <a:buFont typeface="Arial"/>
              <a:buChar char="•"/>
            </a:pPr>
            <a:r>
              <a:rPr lang="en-US" dirty="0">
                <a:ea typeface="+mn-lt"/>
                <a:cs typeface="+mn-lt"/>
              </a:rPr>
              <a:t>A list of referral contacts (EEO office, OWCP office, etc.).</a:t>
            </a:r>
            <a:endParaRPr lang="en-US" dirty="0"/>
          </a:p>
          <a:p>
            <a:pPr>
              <a:buFont typeface="Arial"/>
              <a:buChar char="•"/>
            </a:pPr>
            <a:r>
              <a:rPr lang="en-US" dirty="0">
                <a:ea typeface="+mn-lt"/>
                <a:cs typeface="+mn-lt"/>
              </a:rPr>
              <a:t>A short FAQ for common non-</a:t>
            </a:r>
            <a:r>
              <a:rPr lang="en-US" dirty="0" err="1">
                <a:ea typeface="+mn-lt"/>
                <a:cs typeface="+mn-lt"/>
              </a:rPr>
              <a:t>grievable</a:t>
            </a:r>
            <a:r>
              <a:rPr lang="en-US" dirty="0">
                <a:ea typeface="+mn-lt"/>
                <a:cs typeface="+mn-lt"/>
              </a:rPr>
              <a:t> issues.</a:t>
            </a:r>
            <a:endParaRPr lang="en-US" dirty="0"/>
          </a:p>
          <a:p>
            <a:pPr indent="0">
              <a:buNone/>
            </a:pPr>
            <a:r>
              <a:rPr lang="en-US" b="1" dirty="0">
                <a:ea typeface="+mn-lt"/>
                <a:cs typeface="+mn-lt"/>
              </a:rPr>
              <a:t>Tip:</a:t>
            </a:r>
            <a:r>
              <a:rPr lang="en-US" dirty="0">
                <a:ea typeface="+mn-lt"/>
                <a:cs typeface="+mn-lt"/>
              </a:rPr>
              <a:t> Keep a folder on your computer labeled “Steward Resources” so everything is ready to paste into an email.</a:t>
            </a:r>
            <a:endParaRPr lang="en-US" dirty="0"/>
          </a:p>
          <a:p>
            <a:pPr marL="0" indent="0">
              <a:buNone/>
            </a:pPr>
            <a:endParaRPr lang="en-US" dirty="0"/>
          </a:p>
        </p:txBody>
      </p:sp>
      <p:pic>
        <p:nvPicPr>
          <p:cNvPr id="5" name="Picture 4" descr="A cartoon bee holding a pencil&#10;&#10;AI-generated content may be incorrect.">
            <a:extLst>
              <a:ext uri="{FF2B5EF4-FFF2-40B4-BE49-F238E27FC236}">
                <a16:creationId xmlns:a16="http://schemas.microsoft.com/office/drawing/2014/main" id="{549D0D14-0448-24EC-9304-376A763CB08F}"/>
              </a:ext>
            </a:extLst>
          </p:cNvPr>
          <p:cNvPicPr>
            <a:picLocks noChangeAspect="1"/>
          </p:cNvPicPr>
          <p:nvPr/>
        </p:nvPicPr>
        <p:blipFill>
          <a:blip r:embed="rId2"/>
          <a:stretch>
            <a:fillRect/>
          </a:stretch>
        </p:blipFill>
        <p:spPr>
          <a:xfrm>
            <a:off x="7492756" y="985838"/>
            <a:ext cx="4552950" cy="4886325"/>
          </a:xfrm>
          <a:prstGeom prst="rect">
            <a:avLst/>
          </a:prstGeom>
        </p:spPr>
      </p:pic>
    </p:spTree>
    <p:extLst>
      <p:ext uri="{BB962C8B-B14F-4D97-AF65-F5344CB8AC3E}">
        <p14:creationId xmlns:p14="http://schemas.microsoft.com/office/powerpoint/2010/main" val="396410524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B5580D42-BD2A-CF4E-DECD-8C5331E24D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0EE792-2D44-29E2-B2CC-ABED711197A6}"/>
              </a:ext>
            </a:extLst>
          </p:cNvPr>
          <p:cNvSpPr>
            <a:spLocks noGrp="1"/>
          </p:cNvSpPr>
          <p:nvPr>
            <p:ph type="ctrTitle"/>
          </p:nvPr>
        </p:nvSpPr>
        <p:spPr>
          <a:xfrm>
            <a:off x="777923" y="672978"/>
            <a:ext cx="4540155" cy="3353846"/>
          </a:xfrm>
        </p:spPr>
        <p:txBody>
          <a:bodyPr/>
          <a:lstStyle/>
          <a:p>
            <a:pPr algn="l"/>
            <a:r>
              <a:rPr lang="en-US" sz="8000" dirty="0">
                <a:latin typeface="Goudy Old Style"/>
              </a:rPr>
              <a:t>Role-Play </a:t>
            </a:r>
            <a:r>
              <a:rPr lang="en-US" sz="8000">
                <a:latin typeface="Goudy Old Style"/>
              </a:rPr>
              <a:t>in Writing</a:t>
            </a:r>
            <a:endParaRPr lang="en-US" sz="8000" b="0">
              <a:latin typeface="Goudy Old Style"/>
            </a:endParaRPr>
          </a:p>
          <a:p>
            <a:endParaRPr lang="en-US" dirty="0"/>
          </a:p>
        </p:txBody>
      </p:sp>
      <p:sp>
        <p:nvSpPr>
          <p:cNvPr id="5" name="TextBox 4">
            <a:extLst>
              <a:ext uri="{FF2B5EF4-FFF2-40B4-BE49-F238E27FC236}">
                <a16:creationId xmlns:a16="http://schemas.microsoft.com/office/drawing/2014/main" id="{7538351D-A1BB-0299-EB54-78A0AE186D8B}"/>
              </a:ext>
            </a:extLst>
          </p:cNvPr>
          <p:cNvSpPr txBox="1"/>
          <p:nvPr/>
        </p:nvSpPr>
        <p:spPr>
          <a:xfrm>
            <a:off x="6783102" y="2093872"/>
            <a:ext cx="4900083"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ea typeface="+mn-lt"/>
                <a:cs typeface="+mn-lt"/>
              </a:rPr>
              <a:t>Instructions for Stewards:</a:t>
            </a:r>
            <a:br>
              <a:rPr lang="en-US" sz="2400" b="1" dirty="0">
                <a:ea typeface="+mn-lt"/>
                <a:cs typeface="+mn-lt"/>
              </a:rPr>
            </a:br>
            <a:endParaRPr lang="en-US" sz="2400" b="1" dirty="0">
              <a:ea typeface="+mn-lt"/>
              <a:cs typeface="+mn-lt"/>
            </a:endParaRPr>
          </a:p>
          <a:p>
            <a:r>
              <a:rPr lang="en-US" sz="2400" dirty="0">
                <a:ea typeface="+mn-lt"/>
                <a:cs typeface="+mn-lt"/>
              </a:rPr>
              <a:t>Take the next few minutes to read each situation and draft a short email (4–6 sentences) delivering the decision, explaining the reason, and offering alternative guidance.</a:t>
            </a:r>
            <a:endParaRPr lang="en-US" sz="2400"/>
          </a:p>
        </p:txBody>
      </p:sp>
      <p:pic>
        <p:nvPicPr>
          <p:cNvPr id="6" name="Picture 5" descr="A cartoon chicken with a thumbs up&#10;&#10;AI-generated content may be incorrect.">
            <a:extLst>
              <a:ext uri="{FF2B5EF4-FFF2-40B4-BE49-F238E27FC236}">
                <a16:creationId xmlns:a16="http://schemas.microsoft.com/office/drawing/2014/main" id="{C95F5539-66FC-D70F-15F6-3AD846D5EC6B}"/>
              </a:ext>
            </a:extLst>
          </p:cNvPr>
          <p:cNvPicPr>
            <a:picLocks noChangeAspect="1"/>
          </p:cNvPicPr>
          <p:nvPr/>
        </p:nvPicPr>
        <p:blipFill>
          <a:blip r:embed="rId2"/>
          <a:stretch>
            <a:fillRect/>
          </a:stretch>
        </p:blipFill>
        <p:spPr>
          <a:xfrm>
            <a:off x="3831167" y="2925072"/>
            <a:ext cx="4532923" cy="4542692"/>
          </a:xfrm>
          <a:prstGeom prst="rect">
            <a:avLst/>
          </a:prstGeom>
        </p:spPr>
      </p:pic>
      <p:pic>
        <p:nvPicPr>
          <p:cNvPr id="7" name="Picture 6" descr="A cartoon of a bird with a red hat and a red tie&#10;&#10;AI-generated content may be incorrect.">
            <a:extLst>
              <a:ext uri="{FF2B5EF4-FFF2-40B4-BE49-F238E27FC236}">
                <a16:creationId xmlns:a16="http://schemas.microsoft.com/office/drawing/2014/main" id="{11AF6AA9-CE41-46AC-163E-1FFE54666F96}"/>
              </a:ext>
            </a:extLst>
          </p:cNvPr>
          <p:cNvPicPr>
            <a:picLocks noChangeAspect="1"/>
          </p:cNvPicPr>
          <p:nvPr/>
        </p:nvPicPr>
        <p:blipFill>
          <a:blip r:embed="rId3"/>
          <a:stretch>
            <a:fillRect/>
          </a:stretch>
        </p:blipFill>
        <p:spPr>
          <a:xfrm>
            <a:off x="4070" y="3235243"/>
            <a:ext cx="4200770" cy="4249616"/>
          </a:xfrm>
          <a:prstGeom prst="rect">
            <a:avLst/>
          </a:prstGeom>
        </p:spPr>
      </p:pic>
    </p:spTree>
    <p:extLst>
      <p:ext uri="{BB962C8B-B14F-4D97-AF65-F5344CB8AC3E}">
        <p14:creationId xmlns:p14="http://schemas.microsoft.com/office/powerpoint/2010/main" val="14981916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D9EC001E-1A53-F834-B01E-2692981B41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FB9052-1ADA-5692-8EAA-4B4D25FABB38}"/>
              </a:ext>
            </a:extLst>
          </p:cNvPr>
          <p:cNvSpPr>
            <a:spLocks noGrp="1"/>
          </p:cNvSpPr>
          <p:nvPr>
            <p:ph type="title"/>
          </p:nvPr>
        </p:nvSpPr>
        <p:spPr/>
        <p:txBody>
          <a:bodyPr>
            <a:normAutofit/>
          </a:bodyPr>
          <a:lstStyle/>
          <a:p>
            <a:r>
              <a:rPr lang="en-US" sz="5400" b="0" dirty="0">
                <a:latin typeface="Goudy Old Style"/>
              </a:rPr>
              <a:t>Scenario 1:</a:t>
            </a:r>
          </a:p>
        </p:txBody>
      </p:sp>
      <p:sp>
        <p:nvSpPr>
          <p:cNvPr id="8" name="Content Placeholder 7">
            <a:extLst>
              <a:ext uri="{FF2B5EF4-FFF2-40B4-BE49-F238E27FC236}">
                <a16:creationId xmlns:a16="http://schemas.microsoft.com/office/drawing/2014/main" id="{BE7F65E1-EDB6-EA1F-D878-435DE3F69A2C}"/>
              </a:ext>
            </a:extLst>
          </p:cNvPr>
          <p:cNvSpPr>
            <a:spLocks noGrp="1"/>
          </p:cNvSpPr>
          <p:nvPr>
            <p:ph idx="1"/>
          </p:nvPr>
        </p:nvSpPr>
        <p:spPr/>
        <p:txBody>
          <a:bodyPr vert="horz" lIns="91440" tIns="45720" rIns="91440" bIns="45720" rtlCol="0" anchor="t">
            <a:normAutofit/>
          </a:bodyPr>
          <a:lstStyle/>
          <a:p>
            <a:pPr marL="0" indent="0">
              <a:buNone/>
            </a:pPr>
            <a:r>
              <a:rPr lang="en-US" sz="3200" dirty="0">
                <a:latin typeface="Goudy Old Style"/>
                <a:ea typeface="+mn-lt"/>
                <a:cs typeface="+mn-lt"/>
              </a:rPr>
              <a:t>An employee received a low performance rating. They feel it’s unfair because they “work harder than others.” Documentation supports management’s rating and all procedures were followed.</a:t>
            </a:r>
            <a:endParaRPr lang="en-US" sz="3200" dirty="0">
              <a:latin typeface="Goudy Old Style"/>
            </a:endParaRPr>
          </a:p>
        </p:txBody>
      </p:sp>
    </p:spTree>
    <p:extLst>
      <p:ext uri="{BB962C8B-B14F-4D97-AF65-F5344CB8AC3E}">
        <p14:creationId xmlns:p14="http://schemas.microsoft.com/office/powerpoint/2010/main" val="204182534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6E9084E5-81E9-9640-1377-83313845A3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65C204-1F5D-2A66-1A13-273B0F7F814A}"/>
              </a:ext>
            </a:extLst>
          </p:cNvPr>
          <p:cNvSpPr>
            <a:spLocks noGrp="1"/>
          </p:cNvSpPr>
          <p:nvPr>
            <p:ph type="title"/>
          </p:nvPr>
        </p:nvSpPr>
        <p:spPr/>
        <p:txBody>
          <a:bodyPr>
            <a:normAutofit/>
          </a:bodyPr>
          <a:lstStyle/>
          <a:p>
            <a:r>
              <a:rPr lang="en-US" sz="5400" b="0" dirty="0">
                <a:latin typeface="Goudy Old Style"/>
                <a:ea typeface="+mj-lt"/>
                <a:cs typeface="+mj-lt"/>
              </a:rPr>
              <a:t>Scenario 2:</a:t>
            </a:r>
            <a:endParaRPr lang="en-US" sz="5400">
              <a:latin typeface="Goudy Old Style"/>
            </a:endParaRPr>
          </a:p>
        </p:txBody>
      </p:sp>
      <p:sp>
        <p:nvSpPr>
          <p:cNvPr id="2" name="Content Placeholder 1">
            <a:extLst>
              <a:ext uri="{FF2B5EF4-FFF2-40B4-BE49-F238E27FC236}">
                <a16:creationId xmlns:a16="http://schemas.microsoft.com/office/drawing/2014/main" id="{DB04A3EB-E572-5E8C-1F94-C404C4BBE56B}"/>
              </a:ext>
            </a:extLst>
          </p:cNvPr>
          <p:cNvSpPr>
            <a:spLocks noGrp="1"/>
          </p:cNvSpPr>
          <p:nvPr>
            <p:ph idx="1"/>
          </p:nvPr>
        </p:nvSpPr>
        <p:spPr/>
        <p:txBody>
          <a:bodyPr vert="horz" lIns="91440" tIns="45720" rIns="91440" bIns="45720" rtlCol="0" anchor="t">
            <a:normAutofit/>
          </a:bodyPr>
          <a:lstStyle/>
          <a:p>
            <a:pPr marL="0" indent="0">
              <a:buNone/>
            </a:pPr>
            <a:r>
              <a:rPr lang="en-US" sz="3200" dirty="0">
                <a:latin typeface="Goudy Old Style"/>
                <a:ea typeface="+mn-lt"/>
                <a:cs typeface="+mn-lt"/>
              </a:rPr>
              <a:t>A supervisor moved an employee’s lunch break by 30 minutes. The contract allows management to adjust breaks with notice, and notice was given.</a:t>
            </a:r>
          </a:p>
        </p:txBody>
      </p:sp>
    </p:spTree>
    <p:extLst>
      <p:ext uri="{BB962C8B-B14F-4D97-AF65-F5344CB8AC3E}">
        <p14:creationId xmlns:p14="http://schemas.microsoft.com/office/powerpoint/2010/main" val="134451599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7CAD31-A12F-9F4D-2616-BCB638088E87}"/>
              </a:ext>
            </a:extLst>
          </p:cNvPr>
          <p:cNvSpPr>
            <a:spLocks noGrp="1"/>
          </p:cNvSpPr>
          <p:nvPr>
            <p:ph idx="1"/>
          </p:nvPr>
        </p:nvSpPr>
        <p:spPr>
          <a:xfrm>
            <a:off x="521208" y="1181608"/>
            <a:ext cx="5577450" cy="4988481"/>
          </a:xfrm>
        </p:spPr>
        <p:txBody>
          <a:bodyPr vert="horz" lIns="91440" tIns="45720" rIns="91440" bIns="45720" rtlCol="0" anchor="t">
            <a:normAutofit/>
          </a:bodyPr>
          <a:lstStyle/>
          <a:p>
            <a:pPr marL="0" indent="0">
              <a:buNone/>
            </a:pPr>
            <a:r>
              <a:rPr lang="en-US" dirty="0"/>
              <a:t>Not every issue that is brought to the Union is </a:t>
            </a:r>
            <a:r>
              <a:rPr lang="en-US" dirty="0" err="1"/>
              <a:t>grievable</a:t>
            </a:r>
            <a:r>
              <a:rPr lang="en-US" dirty="0"/>
              <a:t> or able to be assisted with. This does not mean that we will not be able to assist. It just might not be in the way they intended when they came to visit us.</a:t>
            </a:r>
          </a:p>
          <a:p>
            <a:pPr marL="0" indent="0">
              <a:buNone/>
            </a:pPr>
            <a:endParaRPr lang="en-US" dirty="0"/>
          </a:p>
          <a:p>
            <a:pPr marL="0" indent="0">
              <a:buNone/>
            </a:pPr>
            <a:r>
              <a:rPr lang="en-US" dirty="0"/>
              <a:t>Through this course, we will cover the ways that we can offer assistance. When you have completed this course, you should feel more confident in your ability to relay the bad news to the employee and the ways you may be able to offer assistance outside of the originally intended way. </a:t>
            </a:r>
          </a:p>
        </p:txBody>
      </p:sp>
      <p:pic>
        <p:nvPicPr>
          <p:cNvPr id="4" name="Picture 3" descr="A cartoon bee with arms outstretched&#10;&#10;AI-generated content may be incorrect.">
            <a:extLst>
              <a:ext uri="{FF2B5EF4-FFF2-40B4-BE49-F238E27FC236}">
                <a16:creationId xmlns:a16="http://schemas.microsoft.com/office/drawing/2014/main" id="{334A3648-C52B-07CE-A619-1F7616F8A9D3}"/>
              </a:ext>
            </a:extLst>
          </p:cNvPr>
          <p:cNvPicPr>
            <a:picLocks noChangeAspect="1"/>
          </p:cNvPicPr>
          <p:nvPr/>
        </p:nvPicPr>
        <p:blipFill>
          <a:blip r:embed="rId2"/>
          <a:stretch>
            <a:fillRect/>
          </a:stretch>
        </p:blipFill>
        <p:spPr>
          <a:xfrm rot="660000">
            <a:off x="6479403" y="995406"/>
            <a:ext cx="4878266" cy="5355492"/>
          </a:xfrm>
          <a:prstGeom prst="rect">
            <a:avLst/>
          </a:prstGeom>
          <a:effectLst>
            <a:outerShdw blurRad="139700" dist="419100" dir="12840000">
              <a:srgbClr val="000000">
                <a:alpha val="40000"/>
              </a:srgbClr>
            </a:outerShdw>
          </a:effectLst>
        </p:spPr>
      </p:pic>
    </p:spTree>
    <p:extLst>
      <p:ext uri="{BB962C8B-B14F-4D97-AF65-F5344CB8AC3E}">
        <p14:creationId xmlns:p14="http://schemas.microsoft.com/office/powerpoint/2010/main" val="4020912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1B96FED8-40E9-0754-5057-D77C1C13C5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E476323-77E3-7E63-F22E-6D567AF80DB4}"/>
              </a:ext>
            </a:extLst>
          </p:cNvPr>
          <p:cNvSpPr>
            <a:spLocks noGrp="1"/>
          </p:cNvSpPr>
          <p:nvPr>
            <p:ph type="title"/>
          </p:nvPr>
        </p:nvSpPr>
        <p:spPr/>
        <p:txBody>
          <a:bodyPr>
            <a:normAutofit/>
          </a:bodyPr>
          <a:lstStyle/>
          <a:p>
            <a:r>
              <a:rPr lang="en-US" sz="5400" b="0" dirty="0">
                <a:latin typeface="Goudy Old Style"/>
                <a:ea typeface="+mj-lt"/>
                <a:cs typeface="+mj-lt"/>
              </a:rPr>
              <a:t>Scenario 3:</a:t>
            </a:r>
            <a:endParaRPr lang="en-US" sz="5400">
              <a:latin typeface="Goudy Old Style"/>
            </a:endParaRPr>
          </a:p>
        </p:txBody>
      </p:sp>
      <p:sp>
        <p:nvSpPr>
          <p:cNvPr id="2" name="Content Placeholder 1">
            <a:extLst>
              <a:ext uri="{FF2B5EF4-FFF2-40B4-BE49-F238E27FC236}">
                <a16:creationId xmlns:a16="http://schemas.microsoft.com/office/drawing/2014/main" id="{358794D9-4CC6-5D1C-9372-76F518712883}"/>
              </a:ext>
            </a:extLst>
          </p:cNvPr>
          <p:cNvSpPr>
            <a:spLocks noGrp="1"/>
          </p:cNvSpPr>
          <p:nvPr>
            <p:ph idx="1"/>
          </p:nvPr>
        </p:nvSpPr>
        <p:spPr/>
        <p:txBody>
          <a:bodyPr vert="horz" lIns="91440" tIns="45720" rIns="91440" bIns="45720" rtlCol="0" anchor="t">
            <a:normAutofit/>
          </a:bodyPr>
          <a:lstStyle/>
          <a:p>
            <a:pPr marL="0" indent="0">
              <a:buNone/>
            </a:pPr>
            <a:r>
              <a:rPr lang="en-US" sz="3200" dirty="0">
                <a:latin typeface="Goudy Old Style"/>
                <a:ea typeface="+mn-lt"/>
                <a:cs typeface="+mn-lt"/>
              </a:rPr>
              <a:t>An employee was verbally reprimanded for being late multiple times. Attendance records confirm the tardiness, and no procedural violations occurred.</a:t>
            </a:r>
          </a:p>
        </p:txBody>
      </p:sp>
    </p:spTree>
    <p:extLst>
      <p:ext uri="{BB962C8B-B14F-4D97-AF65-F5344CB8AC3E}">
        <p14:creationId xmlns:p14="http://schemas.microsoft.com/office/powerpoint/2010/main" val="1704405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11C1EA49-7312-E43D-6773-8E175E8713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89F5A6-5751-CE8F-EA4C-79397A4824E6}"/>
              </a:ext>
            </a:extLst>
          </p:cNvPr>
          <p:cNvSpPr>
            <a:spLocks noGrp="1"/>
          </p:cNvSpPr>
          <p:nvPr>
            <p:ph type="title"/>
          </p:nvPr>
        </p:nvSpPr>
        <p:spPr>
          <a:xfrm>
            <a:off x="7843834" y="753793"/>
            <a:ext cx="4074979" cy="2099411"/>
          </a:xfrm>
        </p:spPr>
        <p:txBody>
          <a:bodyPr vert="horz" lIns="91440" tIns="45720" rIns="91440" bIns="45720" rtlCol="0" anchor="ctr">
            <a:noAutofit/>
          </a:bodyPr>
          <a:lstStyle/>
          <a:p>
            <a:pPr algn="ctr"/>
            <a:r>
              <a:rPr lang="en-US" sz="7200" dirty="0">
                <a:latin typeface="Goudy Old Style"/>
              </a:rPr>
              <a:t>Let's Review!!</a:t>
            </a:r>
          </a:p>
        </p:txBody>
      </p:sp>
      <p:pic>
        <p:nvPicPr>
          <p:cNvPr id="3" name="Graphic 2" descr="Woman holding a laptop">
            <a:extLst>
              <a:ext uri="{FF2B5EF4-FFF2-40B4-BE49-F238E27FC236}">
                <a16:creationId xmlns:a16="http://schemas.microsoft.com/office/drawing/2014/main" id="{8EDE9BCD-7CE2-15D4-D0A9-626A274E17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80000">
            <a:off x="425486" y="1513608"/>
            <a:ext cx="5630251" cy="5746749"/>
          </a:xfrm>
          <a:prstGeom prst="rect">
            <a:avLst/>
          </a:prstGeom>
        </p:spPr>
      </p:pic>
      <p:pic>
        <p:nvPicPr>
          <p:cNvPr id="5" name="Picture 4" descr="A clipboard with a pencil&#10;&#10;AI-generated content may be incorrect.">
            <a:extLst>
              <a:ext uri="{FF2B5EF4-FFF2-40B4-BE49-F238E27FC236}">
                <a16:creationId xmlns:a16="http://schemas.microsoft.com/office/drawing/2014/main" id="{677BD4B8-0242-88D9-6296-E0F70A662AC4}"/>
              </a:ext>
            </a:extLst>
          </p:cNvPr>
          <p:cNvPicPr>
            <a:picLocks noChangeAspect="1"/>
          </p:cNvPicPr>
          <p:nvPr/>
        </p:nvPicPr>
        <p:blipFill>
          <a:blip r:embed="rId4">
            <a:alphaModFix amt="12000"/>
          </a:blip>
          <a:stretch>
            <a:fillRect/>
          </a:stretch>
        </p:blipFill>
        <p:spPr>
          <a:xfrm>
            <a:off x="-201283" y="-833888"/>
            <a:ext cx="12608943" cy="9517812"/>
          </a:xfrm>
          <a:prstGeom prst="rect">
            <a:avLst/>
          </a:prstGeom>
        </p:spPr>
      </p:pic>
    </p:spTree>
    <p:extLst>
      <p:ext uri="{BB962C8B-B14F-4D97-AF65-F5344CB8AC3E}">
        <p14:creationId xmlns:p14="http://schemas.microsoft.com/office/powerpoint/2010/main" val="356271259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BB3A67A6-758C-4EA2-4896-244FB0C6AB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EBF455E-4100-9174-FA2C-2C78D556CC78}"/>
              </a:ext>
            </a:extLst>
          </p:cNvPr>
          <p:cNvSpPr>
            <a:spLocks noGrp="1"/>
          </p:cNvSpPr>
          <p:nvPr>
            <p:ph type="title"/>
          </p:nvPr>
        </p:nvSpPr>
        <p:spPr>
          <a:xfrm>
            <a:off x="612648" y="314178"/>
            <a:ext cx="9715732" cy="868489"/>
          </a:xfrm>
        </p:spPr>
        <p:txBody>
          <a:bodyPr>
            <a:noAutofit/>
          </a:bodyPr>
          <a:lstStyle/>
          <a:p>
            <a:r>
              <a:rPr lang="en-US" sz="4800" dirty="0">
                <a:latin typeface="Goudy Old Style"/>
                <a:ea typeface="+mj-lt"/>
                <a:cs typeface="+mj-lt"/>
              </a:rPr>
              <a:t>Scenario 1 – Low Performance Rating</a:t>
            </a:r>
            <a:endParaRPr lang="en-US" sz="4800">
              <a:latin typeface="Goudy Old Style"/>
            </a:endParaRPr>
          </a:p>
        </p:txBody>
      </p:sp>
      <p:sp>
        <p:nvSpPr>
          <p:cNvPr id="2" name="Content Placeholder 1">
            <a:extLst>
              <a:ext uri="{FF2B5EF4-FFF2-40B4-BE49-F238E27FC236}">
                <a16:creationId xmlns:a16="http://schemas.microsoft.com/office/drawing/2014/main" id="{E249641F-924F-334D-E37C-829AD0627ABC}"/>
              </a:ext>
            </a:extLst>
          </p:cNvPr>
          <p:cNvSpPr>
            <a:spLocks noGrp="1"/>
          </p:cNvSpPr>
          <p:nvPr>
            <p:ph idx="1"/>
          </p:nvPr>
        </p:nvSpPr>
        <p:spPr>
          <a:xfrm>
            <a:off x="612647" y="1129378"/>
            <a:ext cx="5485656" cy="4593828"/>
          </a:xfrm>
        </p:spPr>
        <p:txBody>
          <a:bodyPr vert="horz" lIns="91440" tIns="45720" rIns="91440" bIns="45720" rtlCol="0" anchor="t">
            <a:noAutofit/>
          </a:bodyPr>
          <a:lstStyle/>
          <a:p>
            <a:pPr>
              <a:buNone/>
            </a:pPr>
            <a:r>
              <a:rPr lang="en-US" sz="1600" b="1" dirty="0">
                <a:latin typeface="Goudy Old Style"/>
                <a:ea typeface="+mn-lt"/>
                <a:cs typeface="+mn-lt"/>
              </a:rPr>
              <a:t>Subject:</a:t>
            </a:r>
            <a:r>
              <a:rPr lang="en-US" sz="1600" dirty="0">
                <a:latin typeface="Goudy Old Style"/>
                <a:ea typeface="+mn-lt"/>
                <a:cs typeface="+mn-lt"/>
              </a:rPr>
              <a:t> Follow-Up on Your Performance Rating Concern</a:t>
            </a:r>
            <a:endParaRPr lang="en-US" sz="1600" dirty="0">
              <a:latin typeface="Goudy Old Style"/>
            </a:endParaRPr>
          </a:p>
          <a:p>
            <a:pPr>
              <a:buNone/>
            </a:pPr>
            <a:r>
              <a:rPr lang="en-US" sz="1600" dirty="0">
                <a:latin typeface="Goudy Old Style"/>
                <a:ea typeface="+mn-lt"/>
                <a:cs typeface="+mn-lt"/>
              </a:rPr>
              <a:t>Hi [Name],</a:t>
            </a:r>
            <a:endParaRPr lang="en-US" sz="1600">
              <a:latin typeface="Goudy Old Style"/>
            </a:endParaRPr>
          </a:p>
          <a:p>
            <a:pPr>
              <a:buNone/>
            </a:pPr>
            <a:r>
              <a:rPr lang="en-US" sz="1600" dirty="0">
                <a:latin typeface="Goudy Old Style"/>
                <a:ea typeface="+mn-lt"/>
                <a:cs typeface="+mn-lt"/>
              </a:rPr>
              <a:t>Thank you for sharing your concerns regarding your recent performance rating. After reviewing the documentation and the process used, this rating meets the requirements outlined in the contract and was supported by documented evidence.</a:t>
            </a:r>
            <a:endParaRPr lang="en-US" sz="1600">
              <a:latin typeface="Goudy Old Style"/>
            </a:endParaRPr>
          </a:p>
          <a:p>
            <a:pPr>
              <a:buNone/>
            </a:pPr>
            <a:r>
              <a:rPr lang="en-US" sz="1600" dirty="0">
                <a:latin typeface="Goudy Old Style"/>
                <a:ea typeface="+mn-lt"/>
                <a:cs typeface="+mn-lt"/>
              </a:rPr>
              <a:t>While this does not qualify for a grievance, I recommend requesting a mid-year performance discussion with your supervisor to go over expectations and areas for improvement. Keeping your own record of completed tasks and accomplishments can also help ensure your future ratings reflect your contributions.</a:t>
            </a:r>
            <a:endParaRPr lang="en-US" sz="1600">
              <a:latin typeface="Goudy Old Style"/>
            </a:endParaRPr>
          </a:p>
          <a:p>
            <a:pPr>
              <a:buNone/>
            </a:pPr>
            <a:r>
              <a:rPr lang="en-US" sz="1600" dirty="0">
                <a:latin typeface="Goudy Old Style"/>
                <a:ea typeface="+mn-lt"/>
                <a:cs typeface="+mn-lt"/>
              </a:rPr>
              <a:t>If you’d like, I can provide a template for tracking your work.</a:t>
            </a:r>
          </a:p>
          <a:p>
            <a:pPr>
              <a:buNone/>
            </a:pPr>
            <a:r>
              <a:rPr lang="en-US" sz="1600" dirty="0">
                <a:latin typeface="Goudy Old Style"/>
                <a:ea typeface="+mn-lt"/>
                <a:cs typeface="+mn-lt"/>
              </a:rPr>
              <a:t>Best regards,</a:t>
            </a:r>
            <a:br>
              <a:rPr lang="en-US" sz="1600" dirty="0">
                <a:latin typeface="Goudy Old Style"/>
                <a:ea typeface="+mn-lt"/>
                <a:cs typeface="+mn-lt"/>
              </a:rPr>
            </a:br>
            <a:r>
              <a:rPr lang="en-US" sz="1600" dirty="0">
                <a:latin typeface="Goudy Old Style"/>
                <a:ea typeface="+mn-lt"/>
                <a:cs typeface="+mn-lt"/>
              </a:rPr>
              <a:t> [Your Name]</a:t>
            </a:r>
            <a:endParaRPr lang="en-US" sz="1600">
              <a:latin typeface="Goudy Old Style"/>
            </a:endParaRPr>
          </a:p>
          <a:p>
            <a:pPr marL="0" indent="0">
              <a:buNone/>
            </a:pPr>
            <a:endParaRPr lang="en-US" sz="1600" dirty="0">
              <a:latin typeface="Goudy Old Style"/>
              <a:ea typeface="+mn-lt"/>
              <a:cs typeface="+mn-lt"/>
            </a:endParaRPr>
          </a:p>
        </p:txBody>
      </p:sp>
      <p:sp>
        <p:nvSpPr>
          <p:cNvPr id="3" name="TextBox 2">
            <a:extLst>
              <a:ext uri="{FF2B5EF4-FFF2-40B4-BE49-F238E27FC236}">
                <a16:creationId xmlns:a16="http://schemas.microsoft.com/office/drawing/2014/main" id="{CF778C18-CD60-FFBA-6D75-3A582BB7D9DA}"/>
              </a:ext>
            </a:extLst>
          </p:cNvPr>
          <p:cNvSpPr txBox="1"/>
          <p:nvPr/>
        </p:nvSpPr>
        <p:spPr>
          <a:xfrm>
            <a:off x="6271846" y="1477107"/>
            <a:ext cx="466578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Why This Approach Works:</a:t>
            </a:r>
            <a:endParaRPr lang="en-US" dirty="0"/>
          </a:p>
          <a:p>
            <a:pPr marL="285750" indent="-285750">
              <a:buFont typeface="Arial"/>
              <a:buChar char="•"/>
            </a:pPr>
            <a:r>
              <a:rPr lang="en-US" dirty="0">
                <a:ea typeface="+mn-lt"/>
                <a:cs typeface="+mn-lt"/>
              </a:rPr>
              <a:t>Opens with appreciation, not rejection.</a:t>
            </a:r>
            <a:endParaRPr lang="en-US" dirty="0"/>
          </a:p>
          <a:p>
            <a:pPr marL="285750" indent="-285750">
              <a:buFont typeface="Arial"/>
              <a:buChar char="•"/>
            </a:pPr>
            <a:r>
              <a:rPr lang="en-US" dirty="0">
                <a:ea typeface="+mn-lt"/>
                <a:cs typeface="+mn-lt"/>
              </a:rPr>
              <a:t>States the outcome clearly and ties it to contractual requirements.</a:t>
            </a:r>
            <a:endParaRPr lang="en-US" dirty="0"/>
          </a:p>
          <a:p>
            <a:pPr marL="285750" indent="-285750">
              <a:buFont typeface="Arial"/>
              <a:buChar char="•"/>
            </a:pPr>
            <a:r>
              <a:rPr lang="en-US" dirty="0">
                <a:ea typeface="+mn-lt"/>
                <a:cs typeface="+mn-lt"/>
              </a:rPr>
              <a:t>Pivots to helpful, specific advice the employee can act on.</a:t>
            </a:r>
            <a:endParaRPr lang="en-US" dirty="0"/>
          </a:p>
          <a:p>
            <a:pPr marL="285750" indent="-285750">
              <a:buFont typeface="Arial"/>
              <a:buChar char="•"/>
            </a:pPr>
            <a:endParaRPr lang="en-US" dirty="0">
              <a:ea typeface="+mn-lt"/>
              <a:cs typeface="+mn-lt"/>
            </a:endParaRPr>
          </a:p>
          <a:p>
            <a:r>
              <a:rPr lang="en-US" b="1" dirty="0">
                <a:ea typeface="+mn-lt"/>
                <a:cs typeface="+mn-lt"/>
              </a:rPr>
              <a:t>Additional Info That Would Help:</a:t>
            </a:r>
            <a:endParaRPr lang="en-US" dirty="0"/>
          </a:p>
          <a:p>
            <a:pPr marL="285750" indent="-285750">
              <a:buFont typeface="Arial"/>
              <a:buChar char="•"/>
            </a:pPr>
            <a:r>
              <a:rPr lang="en-US" dirty="0">
                <a:ea typeface="+mn-lt"/>
                <a:cs typeface="+mn-lt"/>
              </a:rPr>
              <a:t>A copy of the performance plan to confirm expectations were clear.</a:t>
            </a:r>
            <a:endParaRPr lang="en-US" dirty="0"/>
          </a:p>
          <a:p>
            <a:pPr marL="285750" indent="-285750">
              <a:buFont typeface="Arial"/>
              <a:buChar char="•"/>
            </a:pPr>
            <a:r>
              <a:rPr lang="en-US" dirty="0">
                <a:ea typeface="+mn-lt"/>
                <a:cs typeface="+mn-lt"/>
              </a:rPr>
              <a:t>Any prior mid-year feedback records to see if communication issues existed.</a:t>
            </a:r>
            <a:endParaRPr lang="en-US" dirty="0"/>
          </a:p>
          <a:p>
            <a:pPr algn="l"/>
            <a:endParaRPr lang="en-US" dirty="0"/>
          </a:p>
        </p:txBody>
      </p:sp>
    </p:spTree>
    <p:extLst>
      <p:ext uri="{BB962C8B-B14F-4D97-AF65-F5344CB8AC3E}">
        <p14:creationId xmlns:p14="http://schemas.microsoft.com/office/powerpoint/2010/main" val="1229753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3B635D12-747D-8B34-7680-190E33BEB2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160378F-9C94-5BF8-965E-9CAD3B3BFF0B}"/>
              </a:ext>
            </a:extLst>
          </p:cNvPr>
          <p:cNvSpPr>
            <a:spLocks noGrp="1"/>
          </p:cNvSpPr>
          <p:nvPr>
            <p:ph type="title"/>
          </p:nvPr>
        </p:nvSpPr>
        <p:spPr>
          <a:xfrm>
            <a:off x="612648" y="314178"/>
            <a:ext cx="9715732" cy="868489"/>
          </a:xfrm>
        </p:spPr>
        <p:txBody>
          <a:bodyPr>
            <a:noAutofit/>
          </a:bodyPr>
          <a:lstStyle/>
          <a:p>
            <a:r>
              <a:rPr lang="en-US" sz="4800" dirty="0">
                <a:latin typeface="Goudy Old Style"/>
                <a:ea typeface="+mj-lt"/>
                <a:cs typeface="+mj-lt"/>
              </a:rPr>
              <a:t>Scenario 2 – Lunch Break Change</a:t>
            </a:r>
            <a:endParaRPr lang="en-US" dirty="0">
              <a:latin typeface="Goudy Old Style"/>
            </a:endParaRPr>
          </a:p>
        </p:txBody>
      </p:sp>
      <p:sp>
        <p:nvSpPr>
          <p:cNvPr id="2" name="Content Placeholder 1">
            <a:extLst>
              <a:ext uri="{FF2B5EF4-FFF2-40B4-BE49-F238E27FC236}">
                <a16:creationId xmlns:a16="http://schemas.microsoft.com/office/drawing/2014/main" id="{AEE5EEBE-F9E4-6F60-728F-321A28C97852}"/>
              </a:ext>
            </a:extLst>
          </p:cNvPr>
          <p:cNvSpPr>
            <a:spLocks noGrp="1"/>
          </p:cNvSpPr>
          <p:nvPr>
            <p:ph idx="1"/>
          </p:nvPr>
        </p:nvSpPr>
        <p:spPr>
          <a:xfrm>
            <a:off x="612647" y="1129378"/>
            <a:ext cx="5485656" cy="4593828"/>
          </a:xfrm>
        </p:spPr>
        <p:txBody>
          <a:bodyPr vert="horz" lIns="91440" tIns="45720" rIns="91440" bIns="45720" rtlCol="0" anchor="t">
            <a:noAutofit/>
          </a:bodyPr>
          <a:lstStyle/>
          <a:p>
            <a:pPr>
              <a:buNone/>
            </a:pPr>
            <a:r>
              <a:rPr lang="en-US" sz="1800" b="1" dirty="0">
                <a:latin typeface="Goudy Old Style"/>
                <a:ea typeface="+mn-lt"/>
                <a:cs typeface="+mn-lt"/>
              </a:rPr>
              <a:t>Subject:</a:t>
            </a:r>
            <a:r>
              <a:rPr lang="en-US" sz="1800" dirty="0">
                <a:latin typeface="Goudy Old Style"/>
                <a:ea typeface="+mn-lt"/>
                <a:cs typeface="+mn-lt"/>
              </a:rPr>
              <a:t> Follow-Up on Lunch Break Schedule Change</a:t>
            </a:r>
            <a:endParaRPr lang="en-US" sz="1800">
              <a:latin typeface="Goudy Old Style"/>
            </a:endParaRPr>
          </a:p>
          <a:p>
            <a:pPr>
              <a:buNone/>
            </a:pPr>
            <a:r>
              <a:rPr lang="en-US" sz="1800" dirty="0">
                <a:latin typeface="Goudy Old Style"/>
                <a:ea typeface="+mn-lt"/>
                <a:cs typeface="+mn-lt"/>
              </a:rPr>
              <a:t>Hi [Name],</a:t>
            </a:r>
          </a:p>
          <a:p>
            <a:pPr>
              <a:buNone/>
            </a:pPr>
            <a:r>
              <a:rPr lang="en-US" sz="1800" dirty="0">
                <a:latin typeface="Goudy Old Style"/>
                <a:ea typeface="+mn-lt"/>
                <a:cs typeface="+mn-lt"/>
              </a:rPr>
              <a:t>I understand the change to your lunch schedule was unexpected. After reviewing the contract, management has the right to adjust break times with proper notice, and in this case, notice was given.</a:t>
            </a:r>
          </a:p>
          <a:p>
            <a:pPr>
              <a:buNone/>
            </a:pPr>
            <a:r>
              <a:rPr lang="en-US" sz="1800" dirty="0">
                <a:latin typeface="Goudy Old Style"/>
                <a:ea typeface="+mn-lt"/>
                <a:cs typeface="+mn-lt"/>
              </a:rPr>
              <a:t>Although we cannot file a grievance, I suggest discussing with your supervisor if this change creates a hardship. In some cases, supervisors are willing to adjust when it benefits both the employee and the office.</a:t>
            </a:r>
          </a:p>
          <a:p>
            <a:pPr>
              <a:buNone/>
            </a:pPr>
            <a:r>
              <a:rPr lang="en-US" sz="1800" dirty="0">
                <a:latin typeface="Goudy Old Style"/>
                <a:ea typeface="+mn-lt"/>
                <a:cs typeface="+mn-lt"/>
              </a:rPr>
              <a:t>If you’d like, I can help you prepare points to bring up in that conversation.</a:t>
            </a:r>
          </a:p>
          <a:p>
            <a:pPr>
              <a:buNone/>
            </a:pPr>
            <a:r>
              <a:rPr lang="en-US" sz="1800" dirty="0">
                <a:latin typeface="Goudy Old Style"/>
                <a:ea typeface="+mn-lt"/>
                <a:cs typeface="+mn-lt"/>
              </a:rPr>
              <a:t>Sincerely,</a:t>
            </a:r>
            <a:br>
              <a:rPr lang="en-US" sz="1800" dirty="0">
                <a:latin typeface="Goudy Old Style"/>
                <a:ea typeface="+mn-lt"/>
                <a:cs typeface="+mn-lt"/>
              </a:rPr>
            </a:br>
            <a:r>
              <a:rPr lang="en-US" sz="1800" dirty="0">
                <a:latin typeface="Goudy Old Style"/>
                <a:ea typeface="+mn-lt"/>
                <a:cs typeface="+mn-lt"/>
              </a:rPr>
              <a:t> [Your Name]</a:t>
            </a:r>
          </a:p>
          <a:p>
            <a:pPr>
              <a:buNone/>
            </a:pPr>
            <a:endParaRPr lang="en-US" sz="1800" dirty="0">
              <a:latin typeface="Goudy Old Style"/>
              <a:ea typeface="+mn-lt"/>
              <a:cs typeface="+mn-lt"/>
            </a:endParaRPr>
          </a:p>
        </p:txBody>
      </p:sp>
      <p:sp>
        <p:nvSpPr>
          <p:cNvPr id="3" name="TextBox 2">
            <a:extLst>
              <a:ext uri="{FF2B5EF4-FFF2-40B4-BE49-F238E27FC236}">
                <a16:creationId xmlns:a16="http://schemas.microsoft.com/office/drawing/2014/main" id="{D7B4D73B-FE53-69F3-6D93-9551B510C76E}"/>
              </a:ext>
            </a:extLst>
          </p:cNvPr>
          <p:cNvSpPr txBox="1"/>
          <p:nvPr/>
        </p:nvSpPr>
        <p:spPr>
          <a:xfrm>
            <a:off x="6271846" y="1477107"/>
            <a:ext cx="4665784"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Why This Approach Works:</a:t>
            </a:r>
            <a:endParaRPr lang="en-US" dirty="0">
              <a:ea typeface="+mn-lt"/>
              <a:cs typeface="+mn-lt"/>
            </a:endParaRPr>
          </a:p>
          <a:p>
            <a:pPr marL="285750" indent="-285750">
              <a:buFont typeface="Arial"/>
              <a:buChar char="•"/>
            </a:pPr>
            <a:r>
              <a:rPr lang="en-US" dirty="0">
                <a:ea typeface="+mn-lt"/>
                <a:cs typeface="+mn-lt"/>
              </a:rPr>
              <a:t>Acknowledges the inconvenience without promising action.</a:t>
            </a:r>
          </a:p>
          <a:p>
            <a:pPr marL="285750" indent="-285750">
              <a:buFont typeface="Arial"/>
              <a:buChar char="•"/>
            </a:pPr>
            <a:r>
              <a:rPr lang="en-US" dirty="0">
                <a:ea typeface="+mn-lt"/>
                <a:cs typeface="+mn-lt"/>
              </a:rPr>
              <a:t>Explains the decision based on the contract.</a:t>
            </a:r>
          </a:p>
          <a:p>
            <a:pPr marL="285750" indent="-285750">
              <a:buFont typeface="Arial"/>
              <a:buChar char="•"/>
            </a:pPr>
            <a:r>
              <a:rPr lang="en-US" dirty="0">
                <a:ea typeface="+mn-lt"/>
                <a:cs typeface="+mn-lt"/>
              </a:rPr>
              <a:t>Offers proactive help with self-advocacy.</a:t>
            </a:r>
          </a:p>
          <a:p>
            <a:pPr marL="285750" indent="-285750">
              <a:buFont typeface="Arial"/>
              <a:buChar char="•"/>
            </a:pPr>
            <a:endParaRPr lang="en-US" dirty="0">
              <a:ea typeface="+mn-lt"/>
              <a:cs typeface="+mn-lt"/>
            </a:endParaRPr>
          </a:p>
          <a:p>
            <a:r>
              <a:rPr lang="en-US" b="1" dirty="0">
                <a:ea typeface="+mn-lt"/>
                <a:cs typeface="+mn-lt"/>
              </a:rPr>
              <a:t>Additional Info That Would Help:</a:t>
            </a:r>
            <a:endParaRPr lang="en-US" dirty="0">
              <a:ea typeface="+mn-lt"/>
              <a:cs typeface="+mn-lt"/>
            </a:endParaRPr>
          </a:p>
          <a:p>
            <a:pPr marL="285750" indent="-285750">
              <a:buFont typeface="Arial"/>
              <a:buChar char="•"/>
            </a:pPr>
            <a:r>
              <a:rPr lang="en-US" dirty="0">
                <a:ea typeface="+mn-lt"/>
                <a:cs typeface="+mn-lt"/>
              </a:rPr>
              <a:t>Exact notice timeline to verify compliance.</a:t>
            </a:r>
          </a:p>
          <a:p>
            <a:pPr marL="285750" indent="-285750">
              <a:buFont typeface="Arial"/>
              <a:buChar char="•"/>
            </a:pPr>
            <a:r>
              <a:rPr lang="en-US" dirty="0">
                <a:ea typeface="+mn-lt"/>
                <a:cs typeface="+mn-lt"/>
              </a:rPr>
              <a:t>Whether other employees’ schedules were also changed for consistency.</a:t>
            </a:r>
          </a:p>
          <a:p>
            <a:pPr algn="l"/>
            <a:endParaRPr lang="en-US" b="1" dirty="0"/>
          </a:p>
        </p:txBody>
      </p:sp>
    </p:spTree>
    <p:extLst>
      <p:ext uri="{BB962C8B-B14F-4D97-AF65-F5344CB8AC3E}">
        <p14:creationId xmlns:p14="http://schemas.microsoft.com/office/powerpoint/2010/main" val="4280223207"/>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B061717A-03D7-3CD6-58D8-CB04DD1A813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592CD04-86B7-7E30-8D15-868DC86E5A1F}"/>
              </a:ext>
            </a:extLst>
          </p:cNvPr>
          <p:cNvSpPr>
            <a:spLocks noGrp="1"/>
          </p:cNvSpPr>
          <p:nvPr>
            <p:ph type="title"/>
          </p:nvPr>
        </p:nvSpPr>
        <p:spPr>
          <a:xfrm>
            <a:off x="612648" y="314178"/>
            <a:ext cx="9715732" cy="868489"/>
          </a:xfrm>
        </p:spPr>
        <p:txBody>
          <a:bodyPr>
            <a:noAutofit/>
          </a:bodyPr>
          <a:lstStyle/>
          <a:p>
            <a:r>
              <a:rPr lang="en-US" sz="4000" dirty="0">
                <a:latin typeface="Goudy Old Style"/>
                <a:ea typeface="+mj-lt"/>
                <a:cs typeface="+mj-lt"/>
              </a:rPr>
              <a:t>Scenario 3 – Verbal Reprimand for Tardiness</a:t>
            </a:r>
            <a:endParaRPr lang="en-US" sz="4000">
              <a:latin typeface="Goudy Old Style"/>
            </a:endParaRPr>
          </a:p>
        </p:txBody>
      </p:sp>
      <p:sp>
        <p:nvSpPr>
          <p:cNvPr id="2" name="Content Placeholder 1">
            <a:extLst>
              <a:ext uri="{FF2B5EF4-FFF2-40B4-BE49-F238E27FC236}">
                <a16:creationId xmlns:a16="http://schemas.microsoft.com/office/drawing/2014/main" id="{17F451D0-12A3-6C70-5AF6-AA55F22E4AC5}"/>
              </a:ext>
            </a:extLst>
          </p:cNvPr>
          <p:cNvSpPr>
            <a:spLocks noGrp="1"/>
          </p:cNvSpPr>
          <p:nvPr>
            <p:ph idx="1"/>
          </p:nvPr>
        </p:nvSpPr>
        <p:spPr>
          <a:xfrm>
            <a:off x="612647" y="1129378"/>
            <a:ext cx="5485656" cy="4593828"/>
          </a:xfrm>
        </p:spPr>
        <p:txBody>
          <a:bodyPr vert="horz" lIns="91440" tIns="45720" rIns="91440" bIns="45720" rtlCol="0" anchor="t">
            <a:noAutofit/>
          </a:bodyPr>
          <a:lstStyle/>
          <a:p>
            <a:pPr>
              <a:buNone/>
            </a:pPr>
            <a:r>
              <a:rPr lang="en-US" sz="1600" b="1" dirty="0">
                <a:latin typeface="Goudy Old Style"/>
                <a:ea typeface="+mn-lt"/>
                <a:cs typeface="+mn-lt"/>
              </a:rPr>
              <a:t>Subject:</a:t>
            </a:r>
            <a:r>
              <a:rPr lang="en-US" sz="1600" dirty="0">
                <a:latin typeface="Goudy Old Style"/>
                <a:ea typeface="+mn-lt"/>
                <a:cs typeface="+mn-lt"/>
              </a:rPr>
              <a:t> Follow-Up on Verbal Reprimand</a:t>
            </a:r>
            <a:endParaRPr lang="en-US" sz="1600">
              <a:latin typeface="Goudy Old Style"/>
            </a:endParaRPr>
          </a:p>
          <a:p>
            <a:pPr>
              <a:buNone/>
            </a:pPr>
            <a:r>
              <a:rPr lang="en-US" sz="1600" dirty="0">
                <a:latin typeface="Goudy Old Style"/>
                <a:ea typeface="+mn-lt"/>
                <a:cs typeface="+mn-lt"/>
              </a:rPr>
              <a:t>Hi [Name],</a:t>
            </a:r>
          </a:p>
          <a:p>
            <a:pPr>
              <a:buNone/>
            </a:pPr>
            <a:r>
              <a:rPr lang="en-US" sz="1600" dirty="0">
                <a:latin typeface="Goudy Old Style"/>
                <a:ea typeface="+mn-lt"/>
                <a:cs typeface="+mn-lt"/>
              </a:rPr>
              <a:t>I appreciate you reaching out regarding the verbal reprimand you received for tardiness. After reviewing the attendance records, the instances of late arrival were documented accurately, and no procedural violations occurred during the issuance of the reprimand.</a:t>
            </a:r>
          </a:p>
          <a:p>
            <a:pPr>
              <a:buNone/>
            </a:pPr>
            <a:r>
              <a:rPr lang="en-US" sz="1600" dirty="0">
                <a:latin typeface="Goudy Old Style"/>
                <a:ea typeface="+mn-lt"/>
                <a:cs typeface="+mn-lt"/>
              </a:rPr>
              <a:t>While this does not meet the criteria for a grievance, I recommend creating a plan with your supervisor to address attendance going forward. This can include discussing flexible start times or strategies for avoiding delays.</a:t>
            </a:r>
          </a:p>
          <a:p>
            <a:pPr>
              <a:buNone/>
            </a:pPr>
            <a:r>
              <a:rPr lang="en-US" sz="1600" dirty="0">
                <a:latin typeface="Goudy Old Style"/>
                <a:ea typeface="+mn-lt"/>
                <a:cs typeface="+mn-lt"/>
              </a:rPr>
              <a:t>If you’d like, I can share tips on documenting your arrival times to avoid future misunderstandings.</a:t>
            </a:r>
          </a:p>
          <a:p>
            <a:pPr>
              <a:buNone/>
            </a:pPr>
            <a:r>
              <a:rPr lang="en-US" sz="1600" dirty="0">
                <a:latin typeface="Goudy Old Style"/>
                <a:ea typeface="+mn-lt"/>
                <a:cs typeface="+mn-lt"/>
              </a:rPr>
              <a:t>Best,</a:t>
            </a:r>
            <a:br>
              <a:rPr lang="en-US" sz="1600" dirty="0">
                <a:latin typeface="Goudy Old Style"/>
                <a:ea typeface="+mn-lt"/>
                <a:cs typeface="+mn-lt"/>
              </a:rPr>
            </a:br>
            <a:r>
              <a:rPr lang="en-US" sz="1600" dirty="0">
                <a:latin typeface="Goudy Old Style"/>
                <a:ea typeface="+mn-lt"/>
                <a:cs typeface="+mn-lt"/>
              </a:rPr>
              <a:t> [Your Name]</a:t>
            </a:r>
          </a:p>
        </p:txBody>
      </p:sp>
      <p:sp>
        <p:nvSpPr>
          <p:cNvPr id="3" name="TextBox 2">
            <a:extLst>
              <a:ext uri="{FF2B5EF4-FFF2-40B4-BE49-F238E27FC236}">
                <a16:creationId xmlns:a16="http://schemas.microsoft.com/office/drawing/2014/main" id="{13A83F5E-19B5-C483-34C9-D16F105A037B}"/>
              </a:ext>
            </a:extLst>
          </p:cNvPr>
          <p:cNvSpPr txBox="1"/>
          <p:nvPr/>
        </p:nvSpPr>
        <p:spPr>
          <a:xfrm>
            <a:off x="6271846" y="1477107"/>
            <a:ext cx="466578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Why This Approach Works:</a:t>
            </a:r>
            <a:endParaRPr lang="en-US" dirty="0">
              <a:ea typeface="+mn-lt"/>
              <a:cs typeface="+mn-lt"/>
            </a:endParaRPr>
          </a:p>
          <a:p>
            <a:pPr marL="285750" indent="-285750">
              <a:buFont typeface="Arial"/>
              <a:buChar char="•"/>
            </a:pPr>
            <a:r>
              <a:rPr lang="en-US" dirty="0">
                <a:ea typeface="+mn-lt"/>
                <a:cs typeface="+mn-lt"/>
              </a:rPr>
              <a:t>Keeps tone neutral and factual.</a:t>
            </a:r>
          </a:p>
          <a:p>
            <a:pPr marL="285750" indent="-285750">
              <a:buFont typeface="Arial"/>
              <a:buChar char="•"/>
            </a:pPr>
            <a:r>
              <a:rPr lang="en-US" dirty="0">
                <a:ea typeface="+mn-lt"/>
                <a:cs typeface="+mn-lt"/>
              </a:rPr>
              <a:t>Confirms documentation supports management’s action.</a:t>
            </a:r>
          </a:p>
          <a:p>
            <a:pPr marL="285750" indent="-285750">
              <a:buFont typeface="Arial"/>
              <a:buChar char="•"/>
            </a:pPr>
            <a:r>
              <a:rPr lang="en-US" dirty="0">
                <a:ea typeface="+mn-lt"/>
                <a:cs typeface="+mn-lt"/>
              </a:rPr>
              <a:t>Pivots to solution-focused steps to prevent recurrence.</a:t>
            </a:r>
          </a:p>
          <a:p>
            <a:pPr marL="285750" indent="-285750">
              <a:buFont typeface="Arial"/>
              <a:buChar char="•"/>
            </a:pPr>
            <a:endParaRPr lang="en-US" dirty="0">
              <a:ea typeface="+mn-lt"/>
              <a:cs typeface="+mn-lt"/>
            </a:endParaRPr>
          </a:p>
          <a:p>
            <a:r>
              <a:rPr lang="en-US" b="1" dirty="0">
                <a:ea typeface="+mn-lt"/>
                <a:cs typeface="+mn-lt"/>
              </a:rPr>
              <a:t>Additional Info That Would Help:</a:t>
            </a:r>
            <a:endParaRPr lang="en-US" dirty="0">
              <a:ea typeface="+mn-lt"/>
              <a:cs typeface="+mn-lt"/>
            </a:endParaRPr>
          </a:p>
          <a:p>
            <a:pPr marL="285750" indent="-285750">
              <a:buFont typeface="Arial"/>
              <a:buChar char="•"/>
            </a:pPr>
            <a:r>
              <a:rPr lang="en-US" dirty="0">
                <a:ea typeface="+mn-lt"/>
                <a:cs typeface="+mn-lt"/>
              </a:rPr>
              <a:t>Details on whether the tardiness was due to circumstances outside the employee’s control.</a:t>
            </a:r>
          </a:p>
          <a:p>
            <a:pPr marL="285750" indent="-285750">
              <a:buFont typeface="Arial"/>
              <a:buChar char="•"/>
            </a:pPr>
            <a:r>
              <a:rPr lang="en-US" dirty="0">
                <a:ea typeface="+mn-lt"/>
                <a:cs typeface="+mn-lt"/>
              </a:rPr>
              <a:t>Any past attendance-related discussions or accommodations attempted.</a:t>
            </a:r>
          </a:p>
          <a:p>
            <a:pPr algn="l"/>
            <a:endParaRPr lang="en-US" b="1" dirty="0"/>
          </a:p>
        </p:txBody>
      </p:sp>
    </p:spTree>
    <p:extLst>
      <p:ext uri="{BB962C8B-B14F-4D97-AF65-F5344CB8AC3E}">
        <p14:creationId xmlns:p14="http://schemas.microsoft.com/office/powerpoint/2010/main" val="107518145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09EC7626-842A-3C24-DC0D-8B2047BEA7DB}"/>
            </a:ext>
          </a:extLst>
        </p:cNvPr>
        <p:cNvGrpSpPr/>
        <p:nvPr/>
      </p:nvGrpSpPr>
      <p:grpSpPr>
        <a:xfrm>
          <a:off x="0" y="0"/>
          <a:ext cx="0" cy="0"/>
          <a:chOff x="0" y="0"/>
          <a:chExt cx="0" cy="0"/>
        </a:xfrm>
      </p:grpSpPr>
      <p:sp>
        <p:nvSpPr>
          <p:cNvPr id="11" name="Right Triangle 10">
            <a:extLst>
              <a:ext uri="{FF2B5EF4-FFF2-40B4-BE49-F238E27FC236}">
                <a16:creationId xmlns:a16="http://schemas.microsoft.com/office/drawing/2014/main" id="{9F56B252-0D83-DF91-19A1-7DF9C8057A66}"/>
              </a:ext>
            </a:extLst>
          </p:cNvPr>
          <p:cNvSpPr/>
          <p:nvPr/>
        </p:nvSpPr>
        <p:spPr>
          <a:xfrm rot="10800000">
            <a:off x="3694722" y="-423985"/>
            <a:ext cx="8593015" cy="7713784"/>
          </a:xfrm>
          <a:prstGeom prst="rtTriangle">
            <a:avLst/>
          </a:prstGeom>
          <a:solidFill>
            <a:schemeClr val="bg2">
              <a:lumMod val="75000"/>
            </a:schemeClr>
          </a:solidFill>
          <a:effectLst>
            <a:outerShdw blurRad="355600" dist="215900" dir="20940000">
              <a:srgbClr val="000000">
                <a:alpha val="3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8EEA1A1B-6C4D-C542-E314-693C20690554}"/>
              </a:ext>
            </a:extLst>
          </p:cNvPr>
          <p:cNvSpPr>
            <a:spLocks noGrp="1"/>
          </p:cNvSpPr>
          <p:nvPr>
            <p:ph idx="1"/>
          </p:nvPr>
        </p:nvSpPr>
        <p:spPr/>
        <p:txBody>
          <a:bodyPr vert="horz" lIns="91440" tIns="45720" rIns="91440" bIns="45720" rtlCol="0" anchor="t">
            <a:normAutofit fontScale="85000" lnSpcReduction="10000"/>
          </a:bodyPr>
          <a:lstStyle/>
          <a:p>
            <a:pPr>
              <a:buNone/>
            </a:pPr>
            <a:r>
              <a:rPr lang="en-US" b="1" dirty="0">
                <a:ea typeface="+mn-lt"/>
                <a:cs typeface="+mn-lt"/>
              </a:rPr>
              <a:t>Every “Bad News” Email Should Include:</a:t>
            </a:r>
            <a:endParaRPr lang="en-US" dirty="0"/>
          </a:p>
          <a:p>
            <a:pPr>
              <a:buFont typeface="Arial"/>
              <a:buChar char="•"/>
            </a:pPr>
            <a:r>
              <a:rPr lang="en-US" b="1" dirty="0">
                <a:ea typeface="+mn-lt"/>
                <a:cs typeface="+mn-lt"/>
              </a:rPr>
              <a:t>A Respectful Opening</a:t>
            </a:r>
            <a:endParaRPr lang="en-US" dirty="0"/>
          </a:p>
          <a:p>
            <a:pPr marL="742950" lvl="1" indent="-285750">
              <a:buFont typeface="Arial"/>
              <a:buChar char="•"/>
            </a:pPr>
            <a:r>
              <a:rPr lang="en-US" dirty="0">
                <a:ea typeface="+mn-lt"/>
                <a:cs typeface="+mn-lt"/>
              </a:rPr>
              <a:t>Thank the employee for bringing the concern forward.</a:t>
            </a:r>
            <a:endParaRPr lang="en-US" dirty="0"/>
          </a:p>
          <a:p>
            <a:pPr marL="742950" lvl="1" indent="-285750">
              <a:buFont typeface="Arial"/>
              <a:buChar char="•"/>
            </a:pPr>
            <a:r>
              <a:rPr lang="en-US" dirty="0">
                <a:ea typeface="+mn-lt"/>
                <a:cs typeface="+mn-lt"/>
              </a:rPr>
              <a:t>Acknowledge the effort or frustration involved.</a:t>
            </a:r>
            <a:endParaRPr lang="en-US" dirty="0"/>
          </a:p>
          <a:p>
            <a:pPr>
              <a:buFont typeface="Arial"/>
              <a:buChar char="•"/>
            </a:pPr>
            <a:r>
              <a:rPr lang="en-US" b="1" dirty="0">
                <a:ea typeface="+mn-lt"/>
                <a:cs typeface="+mn-lt"/>
              </a:rPr>
              <a:t>Clear Statement of the Outcome</a:t>
            </a:r>
            <a:endParaRPr lang="en-US" dirty="0"/>
          </a:p>
          <a:p>
            <a:pPr marL="742950" lvl="1" indent="-285750">
              <a:buFont typeface="Arial"/>
              <a:buChar char="•"/>
            </a:pPr>
            <a:r>
              <a:rPr lang="en-US" dirty="0">
                <a:ea typeface="+mn-lt"/>
                <a:cs typeface="+mn-lt"/>
              </a:rPr>
              <a:t>Be direct about whether the matter is </a:t>
            </a:r>
            <a:r>
              <a:rPr lang="en-US" dirty="0" err="1">
                <a:ea typeface="+mn-lt"/>
                <a:cs typeface="+mn-lt"/>
              </a:rPr>
              <a:t>grievable</a:t>
            </a:r>
            <a:r>
              <a:rPr lang="en-US" dirty="0">
                <a:ea typeface="+mn-lt"/>
                <a:cs typeface="+mn-lt"/>
              </a:rPr>
              <a:t>.</a:t>
            </a:r>
            <a:endParaRPr lang="en-US" dirty="0"/>
          </a:p>
          <a:p>
            <a:pPr marL="742950" lvl="1" indent="-285750">
              <a:buFont typeface="Arial"/>
              <a:buChar char="•"/>
            </a:pPr>
            <a:r>
              <a:rPr lang="en-US" dirty="0">
                <a:ea typeface="+mn-lt"/>
                <a:cs typeface="+mn-lt"/>
              </a:rPr>
              <a:t>Tie your reasoning to contract language, policy, or evidence.</a:t>
            </a:r>
            <a:endParaRPr lang="en-US" dirty="0"/>
          </a:p>
          <a:p>
            <a:pPr>
              <a:buFont typeface="Arial"/>
              <a:buChar char="•"/>
            </a:pPr>
            <a:r>
              <a:rPr lang="en-US" b="1" dirty="0">
                <a:ea typeface="+mn-lt"/>
                <a:cs typeface="+mn-lt"/>
              </a:rPr>
              <a:t>The Pivot to Support</a:t>
            </a:r>
            <a:endParaRPr lang="en-US" dirty="0"/>
          </a:p>
          <a:p>
            <a:pPr marL="742950" lvl="1" indent="-285750">
              <a:buFont typeface="Arial"/>
              <a:buChar char="•"/>
            </a:pPr>
            <a:r>
              <a:rPr lang="en-US" dirty="0">
                <a:ea typeface="+mn-lt"/>
                <a:cs typeface="+mn-lt"/>
              </a:rPr>
              <a:t>Offer at least one practical next step, resource, or preventive strategy.</a:t>
            </a:r>
            <a:endParaRPr lang="en-US" dirty="0"/>
          </a:p>
          <a:p>
            <a:pPr marL="742950" lvl="1" indent="-285750">
              <a:buFont typeface="Arial"/>
              <a:buChar char="•"/>
            </a:pPr>
            <a:r>
              <a:rPr lang="en-US" dirty="0">
                <a:ea typeface="+mn-lt"/>
                <a:cs typeface="+mn-lt"/>
              </a:rPr>
              <a:t>Keep the tone constructive and forward-looking.</a:t>
            </a:r>
            <a:endParaRPr lang="en-US" dirty="0"/>
          </a:p>
          <a:p>
            <a:pPr>
              <a:buFont typeface="Arial"/>
              <a:buChar char="•"/>
            </a:pPr>
            <a:r>
              <a:rPr lang="en-US" b="1" dirty="0">
                <a:ea typeface="+mn-lt"/>
                <a:cs typeface="+mn-lt"/>
              </a:rPr>
              <a:t>A Professional Close</a:t>
            </a:r>
            <a:endParaRPr lang="en-US" dirty="0"/>
          </a:p>
          <a:p>
            <a:pPr marL="742950" lvl="1" indent="-285750">
              <a:buFont typeface="Arial"/>
              <a:buChar char="•"/>
            </a:pPr>
            <a:r>
              <a:rPr lang="en-US" dirty="0">
                <a:ea typeface="+mn-lt"/>
                <a:cs typeface="+mn-lt"/>
              </a:rPr>
              <a:t>Invite future communication if circumstances change.</a:t>
            </a:r>
            <a:endParaRPr lang="en-US" dirty="0"/>
          </a:p>
          <a:p>
            <a:pPr marL="742950" lvl="1" indent="-285750">
              <a:buFont typeface="Arial"/>
              <a:buChar char="•"/>
            </a:pPr>
            <a:r>
              <a:rPr lang="en-US" dirty="0">
                <a:ea typeface="+mn-lt"/>
                <a:cs typeface="+mn-lt"/>
              </a:rPr>
              <a:t>Leave the door open for assistance in other matters.</a:t>
            </a:r>
            <a:endParaRPr lang="en-US" dirty="0"/>
          </a:p>
          <a:p>
            <a:pPr marL="0" indent="0">
              <a:buNone/>
            </a:pPr>
            <a:endParaRPr lang="en-US" dirty="0"/>
          </a:p>
        </p:txBody>
      </p:sp>
      <p:sp>
        <p:nvSpPr>
          <p:cNvPr id="8" name="Title 7">
            <a:extLst>
              <a:ext uri="{FF2B5EF4-FFF2-40B4-BE49-F238E27FC236}">
                <a16:creationId xmlns:a16="http://schemas.microsoft.com/office/drawing/2014/main" id="{C7BAF80B-2586-3DEE-5D04-AAD10AB82DD5}"/>
              </a:ext>
            </a:extLst>
          </p:cNvPr>
          <p:cNvSpPr>
            <a:spLocks noGrp="1"/>
          </p:cNvSpPr>
          <p:nvPr>
            <p:ph type="title"/>
          </p:nvPr>
        </p:nvSpPr>
        <p:spPr>
          <a:xfrm>
            <a:off x="612648" y="265332"/>
            <a:ext cx="10653578" cy="858720"/>
          </a:xfrm>
        </p:spPr>
        <p:txBody>
          <a:bodyPr vert="horz" lIns="91440" tIns="45720" rIns="91440" bIns="45720" rtlCol="0" anchor="ctr">
            <a:normAutofit/>
          </a:bodyPr>
          <a:lstStyle/>
          <a:p>
            <a:pPr algn="ctr"/>
            <a:r>
              <a:rPr lang="en-US" sz="4400" dirty="0">
                <a:latin typeface="Goudy Old Style"/>
                <a:ea typeface="+mj-lt"/>
                <a:cs typeface="+mj-lt"/>
              </a:rPr>
              <a:t>Key Takeaways from Model Emails</a:t>
            </a:r>
            <a:endParaRPr lang="en-US" sz="4400">
              <a:latin typeface="Goudy Old Style"/>
            </a:endParaRPr>
          </a:p>
        </p:txBody>
      </p:sp>
      <p:pic>
        <p:nvPicPr>
          <p:cNvPr id="10" name="Picture 9" descr="A cartoon bee holding glasses&#10;&#10;AI-generated content may be incorrect.">
            <a:extLst>
              <a:ext uri="{FF2B5EF4-FFF2-40B4-BE49-F238E27FC236}">
                <a16:creationId xmlns:a16="http://schemas.microsoft.com/office/drawing/2014/main" id="{7F85648D-AA8C-8E07-EB56-928A5F8CC891}"/>
              </a:ext>
            </a:extLst>
          </p:cNvPr>
          <p:cNvPicPr>
            <a:picLocks noChangeAspect="1"/>
          </p:cNvPicPr>
          <p:nvPr/>
        </p:nvPicPr>
        <p:blipFill>
          <a:blip r:embed="rId2"/>
          <a:stretch>
            <a:fillRect/>
          </a:stretch>
        </p:blipFill>
        <p:spPr>
          <a:xfrm>
            <a:off x="7219461" y="976923"/>
            <a:ext cx="5304693" cy="5334000"/>
          </a:xfrm>
          <a:prstGeom prst="rect">
            <a:avLst/>
          </a:prstGeom>
          <a:effectLst>
            <a:outerShdw blurRad="266700" dist="584200" dir="21540000">
              <a:srgbClr val="000000">
                <a:alpha val="22000"/>
              </a:srgbClr>
            </a:outerShdw>
          </a:effectLst>
        </p:spPr>
      </p:pic>
    </p:spTree>
    <p:extLst>
      <p:ext uri="{BB962C8B-B14F-4D97-AF65-F5344CB8AC3E}">
        <p14:creationId xmlns:p14="http://schemas.microsoft.com/office/powerpoint/2010/main" val="2761304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a:extLst>
            <a:ext uri="{FF2B5EF4-FFF2-40B4-BE49-F238E27FC236}">
              <a16:creationId xmlns:a16="http://schemas.microsoft.com/office/drawing/2014/main" id="{093E097B-A0F8-7061-A27E-6AA47B6F0B42}"/>
            </a:ext>
          </a:extLst>
        </p:cNvPr>
        <p:cNvGrpSpPr/>
        <p:nvPr/>
      </p:nvGrpSpPr>
      <p:grpSpPr>
        <a:xfrm>
          <a:off x="0" y="0"/>
          <a:ext cx="0" cy="0"/>
          <a:chOff x="0" y="0"/>
          <a:chExt cx="0" cy="0"/>
        </a:xfrm>
      </p:grpSpPr>
      <p:pic>
        <p:nvPicPr>
          <p:cNvPr id="12" name="Graphic 11" descr="Balloons">
            <a:extLst>
              <a:ext uri="{FF2B5EF4-FFF2-40B4-BE49-F238E27FC236}">
                <a16:creationId xmlns:a16="http://schemas.microsoft.com/office/drawing/2014/main" id="{EED2A869-1E0D-D88E-685F-64690B4A81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84030" y="-615461"/>
            <a:ext cx="5099539" cy="5099539"/>
          </a:xfrm>
          <a:prstGeom prst="rect">
            <a:avLst/>
          </a:prstGeom>
        </p:spPr>
      </p:pic>
      <p:pic>
        <p:nvPicPr>
          <p:cNvPr id="13" name="Graphic 12" descr="Balloons">
            <a:extLst>
              <a:ext uri="{FF2B5EF4-FFF2-40B4-BE49-F238E27FC236}">
                <a16:creationId xmlns:a16="http://schemas.microsoft.com/office/drawing/2014/main" id="{CCD6C03F-2532-E3B6-62FA-BE9D91DBA1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47614" y="699721"/>
            <a:ext cx="5099539" cy="5099539"/>
          </a:xfrm>
          <a:prstGeom prst="rect">
            <a:avLst/>
          </a:prstGeom>
        </p:spPr>
      </p:pic>
      <p:sp>
        <p:nvSpPr>
          <p:cNvPr id="9" name="TextBox 8">
            <a:extLst>
              <a:ext uri="{FF2B5EF4-FFF2-40B4-BE49-F238E27FC236}">
                <a16:creationId xmlns:a16="http://schemas.microsoft.com/office/drawing/2014/main" id="{C81FB778-9A70-C348-9FE1-7A1FEA033204}"/>
              </a:ext>
            </a:extLst>
          </p:cNvPr>
          <p:cNvSpPr txBox="1"/>
          <p:nvPr/>
        </p:nvSpPr>
        <p:spPr>
          <a:xfrm>
            <a:off x="1887415" y="832338"/>
            <a:ext cx="8897815" cy="18639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10" name="TextBox 9">
            <a:extLst>
              <a:ext uri="{FF2B5EF4-FFF2-40B4-BE49-F238E27FC236}">
                <a16:creationId xmlns:a16="http://schemas.microsoft.com/office/drawing/2014/main" id="{2AD54684-2A0F-1F87-E77B-0A479DA99AC4}"/>
              </a:ext>
            </a:extLst>
          </p:cNvPr>
          <p:cNvSpPr txBox="1"/>
          <p:nvPr/>
        </p:nvSpPr>
        <p:spPr>
          <a:xfrm>
            <a:off x="537308" y="168838"/>
            <a:ext cx="11121290" cy="2104120"/>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6600" dirty="0">
                <a:latin typeface="Goudy Old Style"/>
              </a:rPr>
              <a:t>Congratulations!! We have completed this </a:t>
            </a:r>
            <a:r>
              <a:rPr lang="en-US" sz="6600">
                <a:latin typeface="Goudy Old Style"/>
              </a:rPr>
              <a:t>Course.</a:t>
            </a:r>
            <a:endParaRPr lang="en-US"/>
          </a:p>
        </p:txBody>
      </p:sp>
      <p:pic>
        <p:nvPicPr>
          <p:cNvPr id="11" name="Picture 10" descr="Cartoon bees holding their hands up&#10;&#10;AI-generated content may be incorrect.">
            <a:extLst>
              <a:ext uri="{FF2B5EF4-FFF2-40B4-BE49-F238E27FC236}">
                <a16:creationId xmlns:a16="http://schemas.microsoft.com/office/drawing/2014/main" id="{1962F458-8D13-B0D8-D6ED-7124E99C226C}"/>
              </a:ext>
            </a:extLst>
          </p:cNvPr>
          <p:cNvPicPr>
            <a:picLocks noChangeAspect="1"/>
          </p:cNvPicPr>
          <p:nvPr/>
        </p:nvPicPr>
        <p:blipFill>
          <a:blip r:embed="rId6"/>
          <a:stretch>
            <a:fillRect/>
          </a:stretch>
        </p:blipFill>
        <p:spPr>
          <a:xfrm>
            <a:off x="3761154" y="1905000"/>
            <a:ext cx="5158154" cy="5148385"/>
          </a:xfrm>
          <a:prstGeom prst="rect">
            <a:avLst/>
          </a:prstGeom>
        </p:spPr>
      </p:pic>
    </p:spTree>
    <p:extLst>
      <p:ext uri="{BB962C8B-B14F-4D97-AF65-F5344CB8AC3E}">
        <p14:creationId xmlns:p14="http://schemas.microsoft.com/office/powerpoint/2010/main" val="39168468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E450C5-12CD-BB5D-C10A-4AB1D5A008BB}"/>
              </a:ext>
            </a:extLst>
          </p:cNvPr>
          <p:cNvSpPr txBox="1"/>
          <p:nvPr/>
        </p:nvSpPr>
        <p:spPr>
          <a:xfrm>
            <a:off x="5601739" y="768581"/>
            <a:ext cx="5558005" cy="96608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400" b="1" kern="1200" dirty="0">
                <a:solidFill>
                  <a:schemeClr val="bg1"/>
                </a:solidFill>
                <a:latin typeface="+mj-lt"/>
                <a:ea typeface="+mj-ea"/>
                <a:cs typeface="+mj-cs"/>
              </a:rPr>
              <a:t>What is Bad News?</a:t>
            </a:r>
          </a:p>
        </p:txBody>
      </p:sp>
      <p:pic>
        <p:nvPicPr>
          <p:cNvPr id="9" name="Graphic 8" descr="Error">
            <a:extLst>
              <a:ext uri="{FF2B5EF4-FFF2-40B4-BE49-F238E27FC236}">
                <a16:creationId xmlns:a16="http://schemas.microsoft.com/office/drawing/2014/main" id="{D9D875F3-9C2F-EED6-645A-CF456C182A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867" y="1134877"/>
            <a:ext cx="4959823" cy="4959823"/>
          </a:xfrm>
          <a:prstGeom prst="rect">
            <a:avLst/>
          </a:prstGeom>
        </p:spPr>
      </p:pic>
      <p:sp>
        <p:nvSpPr>
          <p:cNvPr id="5" name="TextBox 4">
            <a:extLst>
              <a:ext uri="{FF2B5EF4-FFF2-40B4-BE49-F238E27FC236}">
                <a16:creationId xmlns:a16="http://schemas.microsoft.com/office/drawing/2014/main" id="{3E4D81CA-AB02-E5CC-702E-426A7EA1F5AA}"/>
              </a:ext>
            </a:extLst>
          </p:cNvPr>
          <p:cNvSpPr txBox="1"/>
          <p:nvPr/>
        </p:nvSpPr>
        <p:spPr>
          <a:xfrm>
            <a:off x="5833652" y="1463217"/>
            <a:ext cx="6342092" cy="4628719"/>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spcAft>
                <a:spcPts val="600"/>
              </a:spcAft>
              <a:buFont typeface="Arial" panose="020B0604020202020204" pitchFamily="34" charset="0"/>
              <a:buChar char="•"/>
            </a:pPr>
            <a:r>
              <a:rPr lang="en-US" sz="2000" b="1" dirty="0">
                <a:solidFill>
                  <a:schemeClr val="bg1"/>
                </a:solidFill>
              </a:rPr>
              <a:t>No </a:t>
            </a:r>
            <a:r>
              <a:rPr lang="en-US" sz="2000" b="1" dirty="0" err="1">
                <a:solidFill>
                  <a:schemeClr val="bg1"/>
                </a:solidFill>
              </a:rPr>
              <a:t>Grievable</a:t>
            </a:r>
            <a:r>
              <a:rPr lang="en-US" sz="2000" b="1" dirty="0">
                <a:solidFill>
                  <a:schemeClr val="bg1"/>
                </a:solidFill>
              </a:rPr>
              <a:t> Issue Found</a:t>
            </a:r>
            <a:endParaRPr lang="en-US" sz="2000" dirty="0">
              <a:solidFill>
                <a:schemeClr val="bg1"/>
              </a:solidFill>
            </a:endParaRPr>
          </a:p>
          <a:p>
            <a:pPr marL="742950" lvl="1" indent="-228600">
              <a:spcAft>
                <a:spcPts val="600"/>
              </a:spcAft>
              <a:buFont typeface="Arial" panose="020B0604020202020204" pitchFamily="34" charset="0"/>
              <a:buChar char="•"/>
            </a:pPr>
            <a:r>
              <a:rPr lang="en-US" sz="2000" dirty="0">
                <a:solidFill>
                  <a:schemeClr val="bg1"/>
                </a:solidFill>
              </a:rPr>
              <a:t>The employee’s situation doesn’t meet contractual or legal grounds for a grievance.</a:t>
            </a:r>
          </a:p>
          <a:p>
            <a:pPr indent="-228600">
              <a:spcAft>
                <a:spcPts val="600"/>
              </a:spcAft>
              <a:buFont typeface="Arial" panose="020B0604020202020204" pitchFamily="34" charset="0"/>
              <a:buChar char="•"/>
            </a:pPr>
            <a:r>
              <a:rPr lang="en-US" sz="2000" b="1" dirty="0">
                <a:solidFill>
                  <a:schemeClr val="bg1"/>
                </a:solidFill>
              </a:rPr>
              <a:t>Case Declined by the Union</a:t>
            </a:r>
            <a:endParaRPr lang="en-US" sz="2000" dirty="0">
              <a:solidFill>
                <a:schemeClr val="bg1"/>
              </a:solidFill>
            </a:endParaRPr>
          </a:p>
          <a:p>
            <a:pPr marL="742950" lvl="1" indent="-228600">
              <a:spcAft>
                <a:spcPts val="600"/>
              </a:spcAft>
              <a:buFont typeface="Arial" panose="020B0604020202020204" pitchFamily="34" charset="0"/>
              <a:buChar char="•"/>
            </a:pPr>
            <a:r>
              <a:rPr lang="en-US" sz="2000" dirty="0">
                <a:solidFill>
                  <a:schemeClr val="bg1"/>
                </a:solidFill>
              </a:rPr>
              <a:t>Lack of sufficient evidence or violation.</a:t>
            </a:r>
          </a:p>
          <a:p>
            <a:pPr indent="-228600">
              <a:spcAft>
                <a:spcPts val="600"/>
              </a:spcAft>
              <a:buFont typeface="Arial" panose="020B0604020202020204" pitchFamily="34" charset="0"/>
              <a:buChar char="•"/>
            </a:pPr>
            <a:r>
              <a:rPr lang="en-US" sz="2000" b="1" dirty="0">
                <a:solidFill>
                  <a:schemeClr val="bg1"/>
                </a:solidFill>
              </a:rPr>
              <a:t>Unfavorable Outcome</a:t>
            </a:r>
            <a:endParaRPr lang="en-US" sz="2000" dirty="0">
              <a:solidFill>
                <a:schemeClr val="bg1"/>
              </a:solidFill>
            </a:endParaRPr>
          </a:p>
          <a:p>
            <a:pPr marL="742950" lvl="1" indent="-228600">
              <a:spcAft>
                <a:spcPts val="600"/>
              </a:spcAft>
              <a:buFont typeface="Arial" panose="020B0604020202020204" pitchFamily="34" charset="0"/>
              <a:buChar char="•"/>
            </a:pPr>
            <a:r>
              <a:rPr lang="en-US" sz="2000" dirty="0">
                <a:solidFill>
                  <a:schemeClr val="bg1"/>
                </a:solidFill>
              </a:rPr>
              <a:t>A grievance or appeal was filed but was denied.</a:t>
            </a:r>
          </a:p>
          <a:p>
            <a:pPr indent="-228600">
              <a:spcAft>
                <a:spcPts val="600"/>
              </a:spcAft>
              <a:buFont typeface="Arial" panose="020B0604020202020204" pitchFamily="34" charset="0"/>
              <a:buChar char="•"/>
            </a:pPr>
            <a:r>
              <a:rPr lang="en-US" sz="2000" b="1" dirty="0">
                <a:solidFill>
                  <a:schemeClr val="bg1"/>
                </a:solidFill>
              </a:rPr>
              <a:t>Limits on What We Can Do</a:t>
            </a:r>
            <a:endParaRPr lang="en-US" sz="2000" dirty="0">
              <a:solidFill>
                <a:schemeClr val="bg1"/>
              </a:solidFill>
            </a:endParaRPr>
          </a:p>
          <a:p>
            <a:pPr marL="742950" lvl="1" indent="-228600">
              <a:spcAft>
                <a:spcPts val="600"/>
              </a:spcAft>
              <a:buFont typeface="Arial" panose="020B0604020202020204" pitchFamily="34" charset="0"/>
              <a:buChar char="•"/>
            </a:pPr>
            <a:r>
              <a:rPr lang="en-US" sz="2000" dirty="0">
                <a:solidFill>
                  <a:schemeClr val="bg1"/>
                </a:solidFill>
              </a:rPr>
              <a:t>We can advise, but can’t take formal action.</a:t>
            </a:r>
          </a:p>
          <a:p>
            <a:pPr indent="-228600">
              <a:spcAft>
                <a:spcPts val="600"/>
              </a:spcAft>
              <a:buFont typeface="Arial" panose="020B0604020202020204" pitchFamily="34" charset="0"/>
              <a:buChar char="•"/>
            </a:pPr>
            <a:r>
              <a:rPr lang="en-US" sz="2000" b="1" dirty="0">
                <a:solidFill>
                  <a:schemeClr val="bg1"/>
                </a:solidFill>
              </a:rPr>
              <a:t>Policy or Contract Reality</a:t>
            </a:r>
            <a:endParaRPr lang="en-US" sz="2000" dirty="0">
              <a:solidFill>
                <a:schemeClr val="bg1"/>
              </a:solidFill>
            </a:endParaRPr>
          </a:p>
          <a:p>
            <a:pPr marL="742950" lvl="1" indent="-228600">
              <a:spcAft>
                <a:spcPts val="600"/>
              </a:spcAft>
              <a:buFont typeface="Arial" panose="020B0604020202020204" pitchFamily="34" charset="0"/>
              <a:buChar char="•"/>
            </a:pPr>
            <a:r>
              <a:rPr lang="en-US" sz="2000" dirty="0">
                <a:solidFill>
                  <a:schemeClr val="bg1"/>
                </a:solidFill>
              </a:rPr>
              <a:t>Explaining rules that don’t support the employee’s desired outcome.</a:t>
            </a:r>
          </a:p>
          <a:p>
            <a:pPr indent="-228600">
              <a:spcAft>
                <a:spcPts val="600"/>
              </a:spcAft>
              <a:buFont typeface="Arial" panose="020B0604020202020204" pitchFamily="34" charset="0"/>
              <a:buChar char="•"/>
            </a:pPr>
            <a:endParaRPr lang="en-US" sz="1500"/>
          </a:p>
        </p:txBody>
      </p:sp>
    </p:spTree>
    <p:extLst>
      <p:ext uri="{BB962C8B-B14F-4D97-AF65-F5344CB8AC3E}">
        <p14:creationId xmlns:p14="http://schemas.microsoft.com/office/powerpoint/2010/main" val="364683522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321E2A-6F6F-2BC2-E320-7871C1F6FE0B}"/>
              </a:ext>
            </a:extLst>
          </p:cNvPr>
          <p:cNvSpPr txBox="1"/>
          <p:nvPr/>
        </p:nvSpPr>
        <p:spPr>
          <a:xfrm>
            <a:off x="2875126" y="945066"/>
            <a:ext cx="643324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b="1" dirty="0">
                <a:latin typeface="Goudy Old Style"/>
              </a:rPr>
              <a:t>BUT.... Why do I feel bad?</a:t>
            </a:r>
          </a:p>
        </p:txBody>
      </p:sp>
      <p:sp>
        <p:nvSpPr>
          <p:cNvPr id="5" name="TextBox 4">
            <a:extLst>
              <a:ext uri="{FF2B5EF4-FFF2-40B4-BE49-F238E27FC236}">
                <a16:creationId xmlns:a16="http://schemas.microsoft.com/office/drawing/2014/main" id="{F07F6299-5011-48C6-42B6-9923BDA7B7D4}"/>
              </a:ext>
            </a:extLst>
          </p:cNvPr>
          <p:cNvSpPr txBox="1"/>
          <p:nvPr/>
        </p:nvSpPr>
        <p:spPr>
          <a:xfrm>
            <a:off x="1148945" y="2061733"/>
            <a:ext cx="562070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dirty="0">
                <a:latin typeface="Goudy Old Style"/>
                <a:ea typeface="+mn-lt"/>
                <a:cs typeface="+mn-lt"/>
              </a:rPr>
              <a:t>The employee came to you expecting advocacy.</a:t>
            </a:r>
            <a:endParaRPr lang="en-US" sz="2400">
              <a:latin typeface="Goudy Old Style"/>
            </a:endParaRPr>
          </a:p>
          <a:p>
            <a:pPr marL="285750" indent="-285750">
              <a:buFont typeface="Arial"/>
              <a:buChar char="•"/>
            </a:pPr>
            <a:r>
              <a:rPr lang="en-US" sz="2400" dirty="0">
                <a:latin typeface="Goudy Old Style"/>
                <a:ea typeface="+mn-lt"/>
                <a:cs typeface="+mn-lt"/>
              </a:rPr>
              <a:t>You might feel like you’re letting them down.</a:t>
            </a:r>
            <a:endParaRPr lang="en-US" sz="2400">
              <a:latin typeface="Goudy Old Style"/>
            </a:endParaRPr>
          </a:p>
          <a:p>
            <a:pPr marL="285750" indent="-285750">
              <a:buFont typeface="Arial"/>
              <a:buChar char="•"/>
            </a:pPr>
            <a:r>
              <a:rPr lang="en-US" sz="2400" dirty="0">
                <a:latin typeface="Goudy Old Style"/>
                <a:ea typeface="+mn-lt"/>
                <a:cs typeface="+mn-lt"/>
              </a:rPr>
              <a:t>The conversation can be emotional and personal for them.</a:t>
            </a:r>
            <a:endParaRPr lang="en-US" sz="2400" dirty="0">
              <a:latin typeface="Goudy Old Style"/>
            </a:endParaRPr>
          </a:p>
          <a:p>
            <a:pPr algn="l"/>
            <a:endParaRPr lang="en-US" dirty="0"/>
          </a:p>
        </p:txBody>
      </p:sp>
      <p:sp>
        <p:nvSpPr>
          <p:cNvPr id="6" name="TextBox 5">
            <a:extLst>
              <a:ext uri="{FF2B5EF4-FFF2-40B4-BE49-F238E27FC236}">
                <a16:creationId xmlns:a16="http://schemas.microsoft.com/office/drawing/2014/main" id="{8A562233-4D8E-16F2-A135-162B1D554DC7}"/>
              </a:ext>
            </a:extLst>
          </p:cNvPr>
          <p:cNvSpPr txBox="1"/>
          <p:nvPr/>
        </p:nvSpPr>
        <p:spPr>
          <a:xfrm>
            <a:off x="1149796" y="5143288"/>
            <a:ext cx="989538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latin typeface="Goudy Old Style"/>
                <a:ea typeface="+mn-lt"/>
                <a:cs typeface="+mn-lt"/>
              </a:rPr>
              <a:t>Delivering bad news isn’t the same as abandoning the employee — it’s about being honest, respectful, and solution-focused while protecting the union’s integrity.</a:t>
            </a:r>
            <a:endParaRPr lang="en-US" sz="2400" dirty="0">
              <a:latin typeface="Goudy Old Style"/>
            </a:endParaRPr>
          </a:p>
        </p:txBody>
      </p:sp>
      <p:pic>
        <p:nvPicPr>
          <p:cNvPr id="7" name="Picture 6" descr="A cartoon of a cat with a tear on its face&#10;&#10;AI-generated content may be incorrect.">
            <a:extLst>
              <a:ext uri="{FF2B5EF4-FFF2-40B4-BE49-F238E27FC236}">
                <a16:creationId xmlns:a16="http://schemas.microsoft.com/office/drawing/2014/main" id="{0343A9F4-53C6-C6D5-EF7B-24313632A792}"/>
              </a:ext>
            </a:extLst>
          </p:cNvPr>
          <p:cNvPicPr>
            <a:picLocks noChangeAspect="1"/>
          </p:cNvPicPr>
          <p:nvPr/>
        </p:nvPicPr>
        <p:blipFill>
          <a:blip r:embed="rId2"/>
          <a:stretch>
            <a:fillRect/>
          </a:stretch>
        </p:blipFill>
        <p:spPr>
          <a:xfrm>
            <a:off x="7328877" y="2063262"/>
            <a:ext cx="2936630" cy="2936630"/>
          </a:xfrm>
          <a:prstGeom prst="rect">
            <a:avLst/>
          </a:prstGeom>
        </p:spPr>
      </p:pic>
    </p:spTree>
    <p:extLst>
      <p:ext uri="{BB962C8B-B14F-4D97-AF65-F5344CB8AC3E}">
        <p14:creationId xmlns:p14="http://schemas.microsoft.com/office/powerpoint/2010/main" val="8152843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3DFD38-61E9-D0C1-946C-E0E59FA132B7}"/>
              </a:ext>
            </a:extLst>
          </p:cNvPr>
          <p:cNvSpPr txBox="1"/>
          <p:nvPr/>
        </p:nvSpPr>
        <p:spPr>
          <a:xfrm>
            <a:off x="951863" y="1288689"/>
            <a:ext cx="10281478" cy="55707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latin typeface="Goudy Old Style"/>
              </a:rPr>
              <a:t>1. Non-</a:t>
            </a:r>
            <a:r>
              <a:rPr lang="en-US" sz="1600" b="1" err="1">
                <a:latin typeface="Goudy Old Style"/>
              </a:rPr>
              <a:t>Grievable</a:t>
            </a:r>
            <a:r>
              <a:rPr lang="en-US" sz="1600" b="1" dirty="0">
                <a:latin typeface="Goudy Old Style"/>
              </a:rPr>
              <a:t> Issues</a:t>
            </a:r>
            <a:endParaRPr lang="en-US" sz="1600" dirty="0">
              <a:latin typeface="Goudy Old Style"/>
            </a:endParaRPr>
          </a:p>
          <a:p>
            <a:r>
              <a:rPr lang="en-US" sz="1600" i="1" dirty="0">
                <a:latin typeface="Goudy Old Style"/>
                <a:ea typeface="+mn-lt"/>
                <a:cs typeface="+mn-lt"/>
              </a:rPr>
              <a:t>(Common reasons we can’t take formal action — but can still offer advice)</a:t>
            </a:r>
            <a:endParaRPr lang="en-US" sz="1600" dirty="0">
              <a:latin typeface="Goudy Old Style"/>
            </a:endParaRPr>
          </a:p>
          <a:p>
            <a:pPr marL="285750" indent="-285750">
              <a:buFont typeface="Arial"/>
              <a:buChar char="•"/>
            </a:pPr>
            <a:r>
              <a:rPr lang="en-US" sz="1600" dirty="0">
                <a:latin typeface="Goudy Old Style"/>
                <a:ea typeface="+mn-lt"/>
                <a:cs typeface="+mn-lt"/>
              </a:rPr>
              <a:t>Employee feels a decision is “unfair” but no contract or law was violated.</a:t>
            </a:r>
            <a:endParaRPr lang="en-US" sz="1600" dirty="0">
              <a:latin typeface="Goudy Old Style"/>
            </a:endParaRPr>
          </a:p>
          <a:p>
            <a:pPr marL="285750" indent="-285750">
              <a:buFont typeface="Arial"/>
              <a:buChar char="•"/>
            </a:pPr>
            <a:r>
              <a:rPr lang="en-US" sz="1600" dirty="0">
                <a:latin typeface="Goudy Old Style"/>
                <a:ea typeface="+mn-lt"/>
                <a:cs typeface="+mn-lt"/>
              </a:rPr>
              <a:t>Personality conflicts with a supervisor or coworker.</a:t>
            </a:r>
            <a:endParaRPr lang="en-US" sz="1600" dirty="0">
              <a:latin typeface="Goudy Old Style"/>
            </a:endParaRPr>
          </a:p>
          <a:p>
            <a:pPr marL="285750" indent="-285750">
              <a:buFont typeface="Arial"/>
              <a:buChar char="•"/>
            </a:pPr>
            <a:r>
              <a:rPr lang="en-US" sz="1600" dirty="0">
                <a:latin typeface="Goudy Old Style"/>
                <a:ea typeface="+mn-lt"/>
                <a:cs typeface="+mn-lt"/>
              </a:rPr>
              <a:t>Dissatisfaction with work assignments or scheduling when management acted within their rights.</a:t>
            </a:r>
            <a:endParaRPr lang="en-US" sz="1600" dirty="0">
              <a:latin typeface="Goudy Old Style"/>
            </a:endParaRPr>
          </a:p>
          <a:p>
            <a:pPr marL="285750" indent="-285750">
              <a:buFont typeface="Arial"/>
              <a:buChar char="•"/>
            </a:pPr>
            <a:r>
              <a:rPr lang="en-US" sz="1600" dirty="0">
                <a:latin typeface="Goudy Old Style"/>
                <a:ea typeface="+mn-lt"/>
                <a:cs typeface="+mn-lt"/>
              </a:rPr>
              <a:t>Performance ratings that are low but supported by documented evidence and proper process.</a:t>
            </a:r>
            <a:endParaRPr lang="en-US" sz="1600" dirty="0">
              <a:latin typeface="Goudy Old Style"/>
            </a:endParaRPr>
          </a:p>
          <a:p>
            <a:pPr marL="285750" indent="-285750">
              <a:buFont typeface="Arial"/>
              <a:buChar char="•"/>
            </a:pPr>
            <a:r>
              <a:rPr lang="en-US" sz="1600" dirty="0">
                <a:latin typeface="Goudy Old Style"/>
                <a:ea typeface="+mn-lt"/>
                <a:cs typeface="+mn-lt"/>
              </a:rPr>
              <a:t>Disciplinary actions that meet all contractual and legal standards.</a:t>
            </a:r>
            <a:endParaRPr lang="en-US" sz="1600" dirty="0">
              <a:latin typeface="Goudy Old Style"/>
            </a:endParaRPr>
          </a:p>
          <a:p>
            <a:br>
              <a:rPr lang="en-US" dirty="0"/>
            </a:br>
            <a:endParaRPr lang="en-US" sz="1600" dirty="0">
              <a:latin typeface="Goudy Old Style"/>
            </a:endParaRPr>
          </a:p>
          <a:p>
            <a:r>
              <a:rPr lang="en-US" sz="1600" b="1" dirty="0">
                <a:latin typeface="Goudy Old Style"/>
              </a:rPr>
              <a:t>2. </a:t>
            </a:r>
            <a:r>
              <a:rPr lang="en-US" sz="1600" b="1" dirty="0" err="1">
                <a:latin typeface="Goudy Old Style"/>
              </a:rPr>
              <a:t>Grievable</a:t>
            </a:r>
            <a:r>
              <a:rPr lang="en-US" sz="1600" b="1" dirty="0">
                <a:latin typeface="Goudy Old Style"/>
              </a:rPr>
              <a:t> Issues with Unfavorable Outcomes</a:t>
            </a:r>
            <a:endParaRPr lang="en-US" sz="1600" dirty="0">
              <a:latin typeface="Goudy Old Style"/>
            </a:endParaRPr>
          </a:p>
          <a:p>
            <a:r>
              <a:rPr lang="en-US" sz="1600" i="1" dirty="0">
                <a:latin typeface="Goudy Old Style"/>
                <a:ea typeface="+mn-lt"/>
                <a:cs typeface="+mn-lt"/>
              </a:rPr>
              <a:t>(We took action, but the decision wasn’t in the employee’s favor)</a:t>
            </a:r>
            <a:endParaRPr lang="en-US" sz="1600" dirty="0">
              <a:latin typeface="Goudy Old Style"/>
            </a:endParaRPr>
          </a:p>
          <a:p>
            <a:pPr marL="285750" indent="-285750">
              <a:buFont typeface="Arial"/>
              <a:buChar char="•"/>
            </a:pPr>
            <a:r>
              <a:rPr lang="en-US" sz="1600" dirty="0">
                <a:latin typeface="Goudy Old Style"/>
                <a:ea typeface="+mn-lt"/>
                <a:cs typeface="+mn-lt"/>
              </a:rPr>
              <a:t>Grievance denied at all steps.</a:t>
            </a:r>
            <a:endParaRPr lang="en-US" sz="1600" dirty="0">
              <a:latin typeface="Goudy Old Style"/>
            </a:endParaRPr>
          </a:p>
          <a:p>
            <a:pPr marL="285750" indent="-285750">
              <a:buFont typeface="Arial"/>
              <a:buChar char="•"/>
            </a:pPr>
            <a:r>
              <a:rPr lang="en-US" sz="1600" dirty="0">
                <a:latin typeface="Goudy Old Style"/>
                <a:ea typeface="+mn-lt"/>
                <a:cs typeface="+mn-lt"/>
              </a:rPr>
              <a:t>Arbitration award favoring management.</a:t>
            </a:r>
            <a:endParaRPr lang="en-US" sz="1600" dirty="0">
              <a:latin typeface="Goudy Old Style"/>
            </a:endParaRPr>
          </a:p>
          <a:p>
            <a:pPr marL="285750" indent="-285750">
              <a:buFont typeface="Arial"/>
              <a:buChar char="•"/>
            </a:pPr>
            <a:r>
              <a:rPr lang="en-US" sz="1600" dirty="0">
                <a:latin typeface="Goudy Old Style"/>
                <a:ea typeface="+mn-lt"/>
                <a:cs typeface="+mn-lt"/>
              </a:rPr>
              <a:t>Settlement that doesn’t fully meet employee expectations.</a:t>
            </a:r>
            <a:endParaRPr lang="en-US" sz="1600" dirty="0">
              <a:latin typeface="Goudy Old Style"/>
            </a:endParaRPr>
          </a:p>
          <a:p>
            <a:pPr marL="285750" indent="-285750">
              <a:buFont typeface="Arial"/>
              <a:buChar char="•"/>
            </a:pPr>
            <a:r>
              <a:rPr lang="en-US" sz="1600" dirty="0">
                <a:latin typeface="Goudy Old Style"/>
                <a:ea typeface="+mn-lt"/>
                <a:cs typeface="+mn-lt"/>
              </a:rPr>
              <a:t>Case withdrawn due to lack of evidence or risk of setting a bad precedent.</a:t>
            </a:r>
            <a:endParaRPr lang="en-US" sz="1600" dirty="0">
              <a:latin typeface="Goudy Old Style"/>
            </a:endParaRPr>
          </a:p>
          <a:p>
            <a:br>
              <a:rPr lang="en-US" dirty="0"/>
            </a:br>
            <a:endParaRPr lang="en-US" sz="1600" dirty="0">
              <a:latin typeface="Goudy Old Style"/>
            </a:endParaRPr>
          </a:p>
          <a:p>
            <a:r>
              <a:rPr lang="en-US" sz="1600" b="1" dirty="0">
                <a:latin typeface="Goudy Old Style"/>
              </a:rPr>
              <a:t>3. Limits on What the Union Can Do</a:t>
            </a:r>
            <a:endParaRPr lang="en-US" sz="1600" dirty="0">
              <a:latin typeface="Goudy Old Style"/>
            </a:endParaRPr>
          </a:p>
          <a:p>
            <a:pPr marL="285750" indent="-285750">
              <a:buFont typeface="Arial"/>
              <a:buChar char="•"/>
            </a:pPr>
            <a:r>
              <a:rPr lang="en-US" sz="1600" dirty="0">
                <a:latin typeface="Goudy Old Style"/>
                <a:ea typeface="+mn-lt"/>
                <a:cs typeface="+mn-lt"/>
              </a:rPr>
              <a:t>Employee requests representation in a matter outside bargaining unit scope (e.g., personal legal issues, EEO complaints not tied to union jurisdiction).</a:t>
            </a:r>
            <a:endParaRPr lang="en-US" sz="1600" dirty="0">
              <a:latin typeface="Goudy Old Style"/>
            </a:endParaRPr>
          </a:p>
          <a:p>
            <a:pPr marL="285750" indent="-285750">
              <a:buFont typeface="Arial"/>
              <a:buChar char="•"/>
            </a:pPr>
            <a:r>
              <a:rPr lang="en-US" sz="1600" dirty="0">
                <a:latin typeface="Goudy Old Style"/>
                <a:ea typeface="+mn-lt"/>
                <a:cs typeface="+mn-lt"/>
              </a:rPr>
              <a:t>Issue is covered under another process (e.g., OWCP claim, unemployment, etc.) where union role is advisory only.</a:t>
            </a:r>
            <a:endParaRPr lang="en-US" sz="1600" dirty="0">
              <a:latin typeface="Goudy Old Style"/>
            </a:endParaRPr>
          </a:p>
          <a:p>
            <a:pPr algn="l"/>
            <a:endParaRPr lang="en-US" sz="1600" dirty="0">
              <a:latin typeface="Goudy Old Style"/>
            </a:endParaRPr>
          </a:p>
        </p:txBody>
      </p:sp>
      <p:sp>
        <p:nvSpPr>
          <p:cNvPr id="4" name="TextBox 3">
            <a:extLst>
              <a:ext uri="{FF2B5EF4-FFF2-40B4-BE49-F238E27FC236}">
                <a16:creationId xmlns:a16="http://schemas.microsoft.com/office/drawing/2014/main" id="{E8049079-1177-DEA0-69DC-DB2B329D8774}"/>
              </a:ext>
            </a:extLst>
          </p:cNvPr>
          <p:cNvSpPr txBox="1"/>
          <p:nvPr/>
        </p:nvSpPr>
        <p:spPr>
          <a:xfrm>
            <a:off x="6321117" y="839304"/>
            <a:ext cx="534079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latin typeface="Goudy Old Style"/>
              </a:rPr>
              <a:t>Examples of Bad News Situations</a:t>
            </a:r>
          </a:p>
        </p:txBody>
      </p:sp>
      <p:pic>
        <p:nvPicPr>
          <p:cNvPr id="5" name="Picture 4" descr="Cartoon character with a scared expression&#10;&#10;AI-generated content may be incorrect.">
            <a:extLst>
              <a:ext uri="{FF2B5EF4-FFF2-40B4-BE49-F238E27FC236}">
                <a16:creationId xmlns:a16="http://schemas.microsoft.com/office/drawing/2014/main" id="{2C1BD55E-E8D2-500F-A5FF-73AD50B3948A}"/>
              </a:ext>
            </a:extLst>
          </p:cNvPr>
          <p:cNvPicPr>
            <a:picLocks noChangeAspect="1"/>
          </p:cNvPicPr>
          <p:nvPr/>
        </p:nvPicPr>
        <p:blipFill>
          <a:blip r:embed="rId2"/>
          <a:stretch>
            <a:fillRect/>
          </a:stretch>
        </p:blipFill>
        <p:spPr>
          <a:xfrm rot="1740000">
            <a:off x="8114592" y="1260646"/>
            <a:ext cx="4083539" cy="4093309"/>
          </a:xfrm>
          <a:prstGeom prst="rect">
            <a:avLst/>
          </a:prstGeom>
        </p:spPr>
      </p:pic>
    </p:spTree>
    <p:extLst>
      <p:ext uri="{BB962C8B-B14F-4D97-AF65-F5344CB8AC3E}">
        <p14:creationId xmlns:p14="http://schemas.microsoft.com/office/powerpoint/2010/main" val="63182543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C3CD751-58B8-C1B2-C60A-DBFF63A28123}"/>
              </a:ext>
            </a:extLst>
          </p:cNvPr>
          <p:cNvSpPr/>
          <p:nvPr/>
        </p:nvSpPr>
        <p:spPr>
          <a:xfrm>
            <a:off x="8069" y="-176696"/>
            <a:ext cx="12181807" cy="1894380"/>
          </a:xfrm>
          <a:prstGeom prst="rect">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A93F3FF-18E0-9FB4-C901-C6CA1F15DE09}"/>
              </a:ext>
            </a:extLst>
          </p:cNvPr>
          <p:cNvSpPr txBox="1"/>
          <p:nvPr/>
        </p:nvSpPr>
        <p:spPr>
          <a:xfrm>
            <a:off x="2252869" y="386522"/>
            <a:ext cx="7686260"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800" dirty="0">
                <a:latin typeface="Goudy Old Style"/>
              </a:rPr>
              <a:t>BOTTOM LINE</a:t>
            </a:r>
          </a:p>
        </p:txBody>
      </p:sp>
      <p:sp>
        <p:nvSpPr>
          <p:cNvPr id="3" name="TextBox 2">
            <a:extLst>
              <a:ext uri="{FF2B5EF4-FFF2-40B4-BE49-F238E27FC236}">
                <a16:creationId xmlns:a16="http://schemas.microsoft.com/office/drawing/2014/main" id="{4EC93E83-EDED-27E0-5A2B-D5A1077834A9}"/>
              </a:ext>
            </a:extLst>
          </p:cNvPr>
          <p:cNvSpPr txBox="1"/>
          <p:nvPr/>
        </p:nvSpPr>
        <p:spPr>
          <a:xfrm>
            <a:off x="710606" y="1834067"/>
            <a:ext cx="10769939"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dirty="0">
                <a:latin typeface="Goudy Old Style"/>
                <a:ea typeface="+mn-lt"/>
                <a:cs typeface="+mn-lt"/>
              </a:rPr>
              <a:t>These moments are where your </a:t>
            </a:r>
            <a:r>
              <a:rPr lang="en-US" sz="4000" i="1" dirty="0">
                <a:latin typeface="Goudy Old Style"/>
                <a:ea typeface="+mn-lt"/>
                <a:cs typeface="+mn-lt"/>
              </a:rPr>
              <a:t>delivery skills</a:t>
            </a:r>
            <a:r>
              <a:rPr lang="en-US" sz="4000" dirty="0">
                <a:latin typeface="Goudy Old Style"/>
                <a:ea typeface="+mn-lt"/>
                <a:cs typeface="+mn-lt"/>
              </a:rPr>
              <a:t> matter most — even when you can’t change the outcome, you can still protect the relationship and provide value.</a:t>
            </a:r>
            <a:endParaRPr lang="en-US" sz="4000" dirty="0">
              <a:latin typeface="Goudy Old Style"/>
            </a:endParaRPr>
          </a:p>
        </p:txBody>
      </p:sp>
      <p:pic>
        <p:nvPicPr>
          <p:cNvPr id="4" name="Picture 3" descr="A cartoon bee holding a megaphone&#10;&#10;AI-generated content may be incorrect.">
            <a:extLst>
              <a:ext uri="{FF2B5EF4-FFF2-40B4-BE49-F238E27FC236}">
                <a16:creationId xmlns:a16="http://schemas.microsoft.com/office/drawing/2014/main" id="{DAC4B066-797E-09A3-0E71-489F1F02B5D4}"/>
              </a:ext>
            </a:extLst>
          </p:cNvPr>
          <p:cNvPicPr>
            <a:picLocks noChangeAspect="1"/>
          </p:cNvPicPr>
          <p:nvPr/>
        </p:nvPicPr>
        <p:blipFill>
          <a:blip r:embed="rId2"/>
          <a:stretch>
            <a:fillRect/>
          </a:stretch>
        </p:blipFill>
        <p:spPr>
          <a:xfrm rot="-780000">
            <a:off x="4459856" y="3660333"/>
            <a:ext cx="3264877" cy="3181351"/>
          </a:xfrm>
          <a:prstGeom prst="rect">
            <a:avLst/>
          </a:prstGeom>
        </p:spPr>
      </p:pic>
    </p:spTree>
    <p:extLst>
      <p:ext uri="{BB962C8B-B14F-4D97-AF65-F5344CB8AC3E}">
        <p14:creationId xmlns:p14="http://schemas.microsoft.com/office/powerpoint/2010/main" val="380460208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6BA679CC-EA32-7A15-5782-C7039A89E95A}"/>
              </a:ext>
            </a:extLst>
          </p:cNvPr>
          <p:cNvSpPr/>
          <p:nvPr/>
        </p:nvSpPr>
        <p:spPr>
          <a:xfrm>
            <a:off x="529166" y="1005416"/>
            <a:ext cx="3280833" cy="2423583"/>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8070D4A-A498-A25A-C6F0-3623BBBF3B32}"/>
              </a:ext>
            </a:extLst>
          </p:cNvPr>
          <p:cNvSpPr txBox="1"/>
          <p:nvPr/>
        </p:nvSpPr>
        <p:spPr>
          <a:xfrm>
            <a:off x="532931" y="884623"/>
            <a:ext cx="3658772" cy="265058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000" b="1" kern="1200">
                <a:solidFill>
                  <a:schemeClr val="tx1"/>
                </a:solidFill>
                <a:latin typeface="+mj-lt"/>
                <a:ea typeface="+mj-ea"/>
                <a:cs typeface="+mj-cs"/>
              </a:rPr>
              <a:t>Why Delivering Bad News Well Matters</a:t>
            </a:r>
          </a:p>
        </p:txBody>
      </p:sp>
      <p:graphicFrame>
        <p:nvGraphicFramePr>
          <p:cNvPr id="9" name="TextBox 6">
            <a:extLst>
              <a:ext uri="{FF2B5EF4-FFF2-40B4-BE49-F238E27FC236}">
                <a16:creationId xmlns:a16="http://schemas.microsoft.com/office/drawing/2014/main" id="{1C64A514-603E-E706-876B-E5FBB407B980}"/>
              </a:ext>
            </a:extLst>
          </p:cNvPr>
          <p:cNvGraphicFramePr/>
          <p:nvPr>
            <p:extLst>
              <p:ext uri="{D42A27DB-BD31-4B8C-83A1-F6EECF244321}">
                <p14:modId xmlns:p14="http://schemas.microsoft.com/office/powerpoint/2010/main" val="4076606819"/>
              </p:ext>
            </p:extLst>
          </p:nvPr>
        </p:nvGraphicFramePr>
        <p:xfrm>
          <a:off x="4389120" y="978408"/>
          <a:ext cx="7306056" cy="5010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5" name="Graphic 94" descr="Woman with long wavy hair">
            <a:extLst>
              <a:ext uri="{FF2B5EF4-FFF2-40B4-BE49-F238E27FC236}">
                <a16:creationId xmlns:a16="http://schemas.microsoft.com/office/drawing/2014/main" id="{73267650-26CA-43AE-44F1-C5BF84888E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50433" y="3426354"/>
            <a:ext cx="2093383" cy="2989791"/>
          </a:xfrm>
          <a:prstGeom prst="rect">
            <a:avLst/>
          </a:prstGeom>
        </p:spPr>
      </p:pic>
    </p:spTree>
    <p:extLst>
      <p:ext uri="{BB962C8B-B14F-4D97-AF65-F5344CB8AC3E}">
        <p14:creationId xmlns:p14="http://schemas.microsoft.com/office/powerpoint/2010/main" val="5125716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C8BAD5-4FA0-C421-B8A4-7DAE1310362D}"/>
              </a:ext>
            </a:extLst>
          </p:cNvPr>
          <p:cNvSpPr txBox="1"/>
          <p:nvPr/>
        </p:nvSpPr>
        <p:spPr>
          <a:xfrm>
            <a:off x="521208" y="978408"/>
            <a:ext cx="6300216" cy="132588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Bef>
                <a:spcPct val="0"/>
              </a:spcBef>
              <a:spcAft>
                <a:spcPts val="600"/>
              </a:spcAft>
            </a:pPr>
            <a:r>
              <a:rPr lang="en-US" sz="3700" b="1" kern="1200">
                <a:solidFill>
                  <a:schemeClr val="tx1"/>
                </a:solidFill>
                <a:latin typeface="+mj-lt"/>
                <a:ea typeface="+mj-ea"/>
                <a:cs typeface="+mj-cs"/>
              </a:rPr>
              <a:t>The Steward’s Mindset Before Delivering Bad News</a:t>
            </a:r>
          </a:p>
        </p:txBody>
      </p:sp>
      <p:pic>
        <p:nvPicPr>
          <p:cNvPr id="8" name="Graphic 7" descr="Head with Gears">
            <a:extLst>
              <a:ext uri="{FF2B5EF4-FFF2-40B4-BE49-F238E27FC236}">
                <a16:creationId xmlns:a16="http://schemas.microsoft.com/office/drawing/2014/main" id="{3EF82074-ABF7-8282-93C9-8FCA44FD4A8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67790" y="2126846"/>
            <a:ext cx="4580620" cy="4629466"/>
          </a:xfrm>
          <a:prstGeom prst="rect">
            <a:avLst/>
          </a:prstGeom>
        </p:spPr>
      </p:pic>
      <p:sp>
        <p:nvSpPr>
          <p:cNvPr id="3" name="TextBox 2">
            <a:extLst>
              <a:ext uri="{FF2B5EF4-FFF2-40B4-BE49-F238E27FC236}">
                <a16:creationId xmlns:a16="http://schemas.microsoft.com/office/drawing/2014/main" id="{0CE8477A-0019-CC7B-1DB7-82530CF60D1B}"/>
              </a:ext>
            </a:extLst>
          </p:cNvPr>
          <p:cNvSpPr txBox="1"/>
          <p:nvPr/>
        </p:nvSpPr>
        <p:spPr>
          <a:xfrm>
            <a:off x="7516993" y="628982"/>
            <a:ext cx="4160520" cy="484749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110000"/>
              </a:lnSpc>
              <a:spcAft>
                <a:spcPts val="600"/>
              </a:spcAft>
              <a:buFont typeface="Arial" panose="020B0604020202020204" pitchFamily="34" charset="0"/>
              <a:buChar char="•"/>
            </a:pPr>
            <a:r>
              <a:rPr lang="en-US" b="1" dirty="0"/>
              <a:t>Prepare Yourself Mentally:</a:t>
            </a:r>
          </a:p>
          <a:p>
            <a:pPr indent="-228600">
              <a:lnSpc>
                <a:spcPct val="110000"/>
              </a:lnSpc>
              <a:spcAft>
                <a:spcPts val="600"/>
              </a:spcAft>
              <a:buFont typeface="Arial" panose="020B0604020202020204" pitchFamily="34" charset="0"/>
              <a:buChar char="•"/>
            </a:pPr>
            <a:endParaRPr lang="en-US" b="1"/>
          </a:p>
          <a:p>
            <a:pPr marL="285750" indent="-228600">
              <a:lnSpc>
                <a:spcPct val="110000"/>
              </a:lnSpc>
              <a:spcAft>
                <a:spcPts val="600"/>
              </a:spcAft>
              <a:buFont typeface="Arial" panose="020B0604020202020204" pitchFamily="34" charset="0"/>
              <a:buChar char="•"/>
            </a:pPr>
            <a:r>
              <a:rPr lang="en-US" b="1" dirty="0"/>
              <a:t>Detach From Guilt</a:t>
            </a:r>
            <a:r>
              <a:rPr lang="en-US" dirty="0"/>
              <a:t> – You didn’t create the problem; your role is to help within the boundaries we have.</a:t>
            </a:r>
          </a:p>
          <a:p>
            <a:pPr marL="285750" indent="-228600">
              <a:lnSpc>
                <a:spcPct val="110000"/>
              </a:lnSpc>
              <a:spcAft>
                <a:spcPts val="600"/>
              </a:spcAft>
              <a:buFont typeface="Arial" panose="020B0604020202020204" pitchFamily="34" charset="0"/>
              <a:buChar char="•"/>
            </a:pPr>
            <a:r>
              <a:rPr lang="en-US" b="1" dirty="0"/>
              <a:t>Know the Facts</a:t>
            </a:r>
            <a:r>
              <a:rPr lang="en-US" dirty="0"/>
              <a:t> – Be clear on the reasoning so you can explain it concisely.</a:t>
            </a:r>
          </a:p>
          <a:p>
            <a:pPr marL="285750" indent="-228600">
              <a:lnSpc>
                <a:spcPct val="110000"/>
              </a:lnSpc>
              <a:spcAft>
                <a:spcPts val="600"/>
              </a:spcAft>
              <a:buFont typeface="Arial" panose="020B0604020202020204" pitchFamily="34" charset="0"/>
              <a:buChar char="•"/>
            </a:pPr>
            <a:r>
              <a:rPr lang="en-US" b="1" dirty="0"/>
              <a:t>Anticipate Emotional Reactions</a:t>
            </a:r>
            <a:r>
              <a:rPr lang="en-US" dirty="0"/>
              <a:t> – Frustration, sadness, or anger are normal responses.</a:t>
            </a:r>
          </a:p>
          <a:p>
            <a:pPr marL="285750" indent="-228600">
              <a:lnSpc>
                <a:spcPct val="110000"/>
              </a:lnSpc>
              <a:spcAft>
                <a:spcPts val="600"/>
              </a:spcAft>
              <a:buFont typeface="Arial" panose="020B0604020202020204" pitchFamily="34" charset="0"/>
              <a:buChar char="•"/>
            </a:pPr>
            <a:r>
              <a:rPr lang="en-US" b="1" dirty="0"/>
              <a:t>Plan Your Pivot</a:t>
            </a:r>
            <a:r>
              <a:rPr lang="en-US" dirty="0"/>
              <a:t> – Have at least one alternative suggestion or resource ready.</a:t>
            </a:r>
          </a:p>
          <a:p>
            <a:pPr indent="-228600">
              <a:lnSpc>
                <a:spcPct val="110000"/>
              </a:lnSpc>
              <a:spcAft>
                <a:spcPts val="600"/>
              </a:spcAft>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98D6C48A-FEFC-EEE0-6C48-F65E281F0CB1}"/>
              </a:ext>
            </a:extLst>
          </p:cNvPr>
          <p:cNvSpPr txBox="1"/>
          <p:nvPr/>
        </p:nvSpPr>
        <p:spPr>
          <a:xfrm>
            <a:off x="7274819" y="5481353"/>
            <a:ext cx="4921249" cy="12772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en-US" b="1" dirty="0"/>
              <a:t>Mindset Shift:</a:t>
            </a:r>
            <a:endParaRPr lang="en-US"/>
          </a:p>
          <a:p>
            <a:pPr marL="285750" indent="-285750">
              <a:spcAft>
                <a:spcPts val="600"/>
              </a:spcAft>
              <a:buFont typeface="Arial,Sans-Serif"/>
              <a:buChar char="•"/>
            </a:pPr>
            <a:r>
              <a:rPr lang="en-US" dirty="0"/>
              <a:t>From </a:t>
            </a:r>
            <a:r>
              <a:rPr lang="en-US" i="1" dirty="0"/>
              <a:t>“I’m telling them no”</a:t>
            </a:r>
            <a:r>
              <a:rPr lang="en-US" dirty="0"/>
              <a:t> → to </a:t>
            </a:r>
            <a:r>
              <a:rPr lang="en-US" i="1" dirty="0"/>
              <a:t>“I’m helping them understand the situation and </a:t>
            </a:r>
            <a:r>
              <a:rPr lang="en-US" i="1" dirty="0" err="1"/>
              <a:t>theiroptions</a:t>
            </a:r>
            <a:r>
              <a:rPr lang="en-US" i="1" dirty="0"/>
              <a:t>.”</a:t>
            </a:r>
            <a:endParaRPr lang="en-US"/>
          </a:p>
        </p:txBody>
      </p:sp>
    </p:spTree>
    <p:extLst>
      <p:ext uri="{BB962C8B-B14F-4D97-AF65-F5344CB8AC3E}">
        <p14:creationId xmlns:p14="http://schemas.microsoft.com/office/powerpoint/2010/main" val="1706059752"/>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1FE4F4-17BC-831C-2C53-D13A1C51D70D}"/>
              </a:ext>
            </a:extLst>
          </p:cNvPr>
          <p:cNvSpPr txBox="1"/>
          <p:nvPr/>
        </p:nvSpPr>
        <p:spPr>
          <a:xfrm>
            <a:off x="521208" y="473339"/>
            <a:ext cx="7518009" cy="146304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ct val="0"/>
              </a:spcBef>
              <a:spcAft>
                <a:spcPts val="600"/>
              </a:spcAft>
            </a:pPr>
            <a:r>
              <a:rPr lang="en-US" sz="4100" b="1" kern="1200" dirty="0">
                <a:solidFill>
                  <a:schemeClr val="tx1"/>
                </a:solidFill>
                <a:latin typeface="+mj-lt"/>
                <a:ea typeface="+mj-ea"/>
                <a:cs typeface="+mj-cs"/>
              </a:rPr>
              <a:t>Step-by-Step: Delivering Bad News in Email</a:t>
            </a:r>
          </a:p>
        </p:txBody>
      </p:sp>
      <p:pic>
        <p:nvPicPr>
          <p:cNvPr id="8" name="Graphic 7" descr="Email with solid fill">
            <a:extLst>
              <a:ext uri="{FF2B5EF4-FFF2-40B4-BE49-F238E27FC236}">
                <a16:creationId xmlns:a16="http://schemas.microsoft.com/office/drawing/2014/main" id="{F536FC5B-4C7E-BAF0-1410-544CCC0232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31298" y="584131"/>
            <a:ext cx="3158367" cy="3226751"/>
          </a:xfrm>
          <a:prstGeom prst="rect">
            <a:avLst/>
          </a:prstGeom>
        </p:spPr>
      </p:pic>
      <p:graphicFrame>
        <p:nvGraphicFramePr>
          <p:cNvPr id="10" name="TextBox 4">
            <a:extLst>
              <a:ext uri="{FF2B5EF4-FFF2-40B4-BE49-F238E27FC236}">
                <a16:creationId xmlns:a16="http://schemas.microsoft.com/office/drawing/2014/main" id="{211724DA-B91E-53DC-17A0-72D957B0CE6C}"/>
              </a:ext>
            </a:extLst>
          </p:cNvPr>
          <p:cNvGraphicFramePr/>
          <p:nvPr>
            <p:extLst>
              <p:ext uri="{D42A27DB-BD31-4B8C-83A1-F6EECF244321}">
                <p14:modId xmlns:p14="http://schemas.microsoft.com/office/powerpoint/2010/main" val="644748669"/>
              </p:ext>
            </p:extLst>
          </p:nvPr>
        </p:nvGraphicFramePr>
        <p:xfrm>
          <a:off x="521208" y="1933025"/>
          <a:ext cx="8509502" cy="44129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5179500"/>
      </p:ext>
    </p:extLst>
  </p:cSld>
  <p:clrMapOvr>
    <a:masterClrMapping/>
  </p:clrMapOvr>
  <p:transition spd="slow">
    <p:wipe/>
  </p:transition>
</p:sld>
</file>

<file path=ppt/theme/theme1.xml><?xml version="1.0" encoding="utf-8"?>
<a:theme xmlns:a="http://schemas.openxmlformats.org/drawingml/2006/main" name="VanillaVTI">
  <a:themeElements>
    <a:clrScheme name="VanillaVTI">
      <a:dk1>
        <a:sysClr val="windowText" lastClr="000000"/>
      </a:dk1>
      <a:lt1>
        <a:sysClr val="window" lastClr="FFFFFF"/>
      </a:lt1>
      <a:dk2>
        <a:srgbClr val="2C3932"/>
      </a:dk2>
      <a:lt2>
        <a:srgbClr val="FDF6EA"/>
      </a:lt2>
      <a:accent1>
        <a:srgbClr val="169C9A"/>
      </a:accent1>
      <a:accent2>
        <a:srgbClr val="FA9A42"/>
      </a:accent2>
      <a:accent3>
        <a:srgbClr val="E15C3D"/>
      </a:accent3>
      <a:accent4>
        <a:srgbClr val="E78A67"/>
      </a:accent4>
      <a:accent5>
        <a:srgbClr val="A74B40"/>
      </a:accent5>
      <a:accent6>
        <a:srgbClr val="3D9072"/>
      </a:accent6>
      <a:hlink>
        <a:srgbClr val="169C9A"/>
      </a:hlink>
      <a:folHlink>
        <a:srgbClr val="E15C3D"/>
      </a:folHlink>
    </a:clrScheme>
    <a:fontScheme name="VanillaVTI">
      <a:majorFont>
        <a:latin typeface="Neue Haas Grotesk Text Pro"/>
        <a:ea typeface=""/>
        <a:cs typeface=""/>
      </a:majorFont>
      <a:minorFont>
        <a:latin typeface="Neue Haas Grotesk Text Pro"/>
        <a:ea typeface=""/>
        <a:cs typeface=""/>
      </a:minorFont>
    </a:fontScheme>
    <a:fmtScheme name="Vanilla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nillaVTI" id="{AACC6CF0-9F86-48CC-9C4E-CA578EE0A0A0}" vid="{3BDE51FE-56D6-4100-AFB5-5B4AEDCE2EF6}"/>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VanillaVTI</vt:lpstr>
      <vt:lpstr>Breaking Bad News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Building a Resource Bank</vt:lpstr>
      <vt:lpstr>PowerPoint Presentation</vt:lpstr>
      <vt:lpstr>Role-Play in Writing </vt:lpstr>
      <vt:lpstr>Scenario 1:</vt:lpstr>
      <vt:lpstr>Scenario 2:</vt:lpstr>
      <vt:lpstr>Scenario 3:</vt:lpstr>
      <vt:lpstr>Let's Review!!</vt:lpstr>
      <vt:lpstr>Scenario 1 – Low Performance Rating</vt:lpstr>
      <vt:lpstr>Scenario 2 – Lunch Break Change</vt:lpstr>
      <vt:lpstr>Scenario 3 – Verbal Reprimand for Tardiness</vt:lpstr>
      <vt:lpstr>Key Takeaways from Model Emails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814</cp:revision>
  <dcterms:created xsi:type="dcterms:W3CDTF">2025-08-12T14:28:32Z</dcterms:created>
  <dcterms:modified xsi:type="dcterms:W3CDTF">2025-09-24T15:42:13Z</dcterms:modified>
</cp:coreProperties>
</file>